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80" r:id="rId3"/>
    <p:sldId id="281" r:id="rId4"/>
    <p:sldId id="283" r:id="rId5"/>
    <p:sldId id="284" r:id="rId6"/>
    <p:sldId id="286" r:id="rId7"/>
    <p:sldId id="287" r:id="rId8"/>
    <p:sldId id="288" r:id="rId9"/>
    <p:sldId id="289" r:id="rId10"/>
    <p:sldId id="290" r:id="rId11"/>
    <p:sldId id="293" r:id="rId12"/>
    <p:sldId id="294" r:id="rId13"/>
    <p:sldId id="300" r:id="rId14"/>
    <p:sldId id="299" r:id="rId15"/>
    <p:sldId id="298" r:id="rId16"/>
    <p:sldId id="301" r:id="rId17"/>
    <p:sldId id="292" r:id="rId18"/>
    <p:sldId id="297" r:id="rId19"/>
    <p:sldId id="296" r:id="rId20"/>
    <p:sldId id="282"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6" Type="http://schemas.openxmlformats.org/officeDocument/2006/relationships/image" Target="../media/image3.svg"/><Relationship Id="rId5" Type="http://schemas.openxmlformats.org/officeDocument/2006/relationships/image" Target="../media/image17.png"/><Relationship Id="rId4" Type="http://schemas.openxmlformats.org/officeDocument/2006/relationships/image" Target="../media/image2.svg"/><Relationship Id="rId3" Type="http://schemas.openxmlformats.org/officeDocument/2006/relationships/image" Target="../media/image16.png"/><Relationship Id="rId2" Type="http://schemas.openxmlformats.org/officeDocument/2006/relationships/image" Target="../media/image1.svg"/><Relationship Id="rId1"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6" Type="http://schemas.openxmlformats.org/officeDocument/2006/relationships/image" Target="../media/image3.svg"/><Relationship Id="rId5" Type="http://schemas.openxmlformats.org/officeDocument/2006/relationships/image" Target="../media/image17.png"/><Relationship Id="rId4" Type="http://schemas.openxmlformats.org/officeDocument/2006/relationships/image" Target="../media/image2.svg"/><Relationship Id="rId3" Type="http://schemas.openxmlformats.org/officeDocument/2006/relationships/image" Target="../media/image16.png"/><Relationship Id="rId2" Type="http://schemas.openxmlformats.org/officeDocument/2006/relationships/image" Target="../media/image1.sv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4F9467D-5775-4D31-B35F-73E529CA044A}" type="doc">
      <dgm:prSet loTypeId="urn:diagrams.loki3.com/TabbedArc+Icon" loCatId="relationship" qsTypeId="urn:microsoft.com/office/officeart/2005/8/quickstyle/simple1" qsCatId="simple" csTypeId="urn:microsoft.com/office/officeart/2005/8/colors/accent1_2" csCatId="accent1" phldr="1"/>
      <dgm:spPr/>
      <dgm:t>
        <a:bodyPr/>
        <a:lstStyle/>
        <a:p>
          <a:endParaRPr lang="en-US"/>
        </a:p>
      </dgm:t>
    </dgm:pt>
    <dgm:pt modelId="{D45F34BF-5DED-4736-AB6E-4ECACA5B96A9}">
      <dgm:prSet phldrT="[Text]"/>
      <dgm:spPr/>
      <dgm:t>
        <a:bodyPr/>
        <a:lstStyle/>
        <a:p>
          <a:r>
            <a:rPr lang="en-US" dirty="0"/>
            <a:t>ARIMA</a:t>
          </a:r>
        </a:p>
      </dgm:t>
    </dgm:pt>
    <dgm:pt modelId="{1044EDF2-F1CD-4301-B104-A1BD4307D9D9}" cxnId="{000443CC-3A47-4FB2-8887-9D923EAF178E}" type="parTrans">
      <dgm:prSet/>
      <dgm:spPr/>
      <dgm:t>
        <a:bodyPr/>
        <a:lstStyle/>
        <a:p>
          <a:endParaRPr lang="en-US"/>
        </a:p>
      </dgm:t>
    </dgm:pt>
    <dgm:pt modelId="{8FC58D7B-7516-47B9-9216-8802606C431D}" cxnId="{000443CC-3A47-4FB2-8887-9D923EAF178E}" type="sibTrans">
      <dgm:prSet/>
      <dgm:spPr/>
      <dgm:t>
        <a:bodyPr/>
        <a:lstStyle/>
        <a:p>
          <a:endParaRPr lang="en-US"/>
        </a:p>
      </dgm:t>
    </dgm:pt>
    <dgm:pt modelId="{2FAD7803-97DE-444D-A269-3D06C0BB6311}">
      <dgm:prSet phldrT="[Text]"/>
      <dgm:spPr/>
      <dgm:t>
        <a:bodyPr/>
        <a:lstStyle/>
        <a:p>
          <a:r>
            <a:rPr lang="en-US" dirty="0"/>
            <a:t>LSTM</a:t>
          </a:r>
        </a:p>
      </dgm:t>
    </dgm:pt>
    <dgm:pt modelId="{3F9FE32A-602B-4B7F-8E34-DA0AE03520EE}" cxnId="{12870F9D-5860-4676-A582-015A013E7671}" type="parTrans">
      <dgm:prSet/>
      <dgm:spPr/>
      <dgm:t>
        <a:bodyPr/>
        <a:lstStyle/>
        <a:p>
          <a:endParaRPr lang="en-US"/>
        </a:p>
      </dgm:t>
    </dgm:pt>
    <dgm:pt modelId="{581B5AED-E4F7-4762-AAB6-BDA53E138C27}" cxnId="{12870F9D-5860-4676-A582-015A013E7671}" type="sibTrans">
      <dgm:prSet/>
      <dgm:spPr/>
      <dgm:t>
        <a:bodyPr/>
        <a:lstStyle/>
        <a:p>
          <a:endParaRPr lang="en-US"/>
        </a:p>
      </dgm:t>
    </dgm:pt>
    <dgm:pt modelId="{B1D48E1A-85C7-48DF-87F7-AC08B8979644}">
      <dgm:prSet phldrT="[Text]"/>
      <dgm:spPr/>
      <dgm:t>
        <a:bodyPr/>
        <a:lstStyle/>
        <a:p>
          <a:r>
            <a:rPr lang="en-US" dirty="0"/>
            <a:t>BI-LSTM</a:t>
          </a:r>
        </a:p>
      </dgm:t>
    </dgm:pt>
    <dgm:pt modelId="{A11005A3-B4B6-4BB9-B7B7-ECF3F146E077}" cxnId="{E7166AF2-A9EA-4A70-B430-D081E27BF926}" type="parTrans">
      <dgm:prSet/>
      <dgm:spPr/>
      <dgm:t>
        <a:bodyPr/>
        <a:lstStyle/>
        <a:p>
          <a:endParaRPr lang="en-US"/>
        </a:p>
      </dgm:t>
    </dgm:pt>
    <dgm:pt modelId="{F242FE28-D35A-4C6B-AFDC-3B4D9C2F7546}" cxnId="{E7166AF2-A9EA-4A70-B430-D081E27BF926}" type="sibTrans">
      <dgm:prSet/>
      <dgm:spPr/>
      <dgm:t>
        <a:bodyPr/>
        <a:lstStyle/>
        <a:p>
          <a:endParaRPr lang="en-US"/>
        </a:p>
      </dgm:t>
    </dgm:pt>
    <dgm:pt modelId="{F5B341DE-A866-4E4E-AD23-4DB41A199D2B}">
      <dgm:prSet phldrT="[Text]"/>
      <dgm:spPr/>
      <dgm:t>
        <a:bodyPr/>
        <a:lstStyle/>
        <a:p>
          <a:r>
            <a:rPr lang="en-US" dirty="0"/>
            <a:t>HMM</a:t>
          </a:r>
        </a:p>
      </dgm:t>
    </dgm:pt>
    <dgm:pt modelId="{D1EBA756-60EC-40A3-B44C-76BE1612C7DF}" cxnId="{A224C421-15CA-4693-B0D6-20B1FB52F5B5}" type="parTrans">
      <dgm:prSet/>
      <dgm:spPr/>
      <dgm:t>
        <a:bodyPr/>
        <a:lstStyle/>
        <a:p>
          <a:endParaRPr lang="en-US"/>
        </a:p>
      </dgm:t>
    </dgm:pt>
    <dgm:pt modelId="{15BED2B3-B066-4867-B334-E154C985A7FD}" cxnId="{A224C421-15CA-4693-B0D6-20B1FB52F5B5}" type="sibTrans">
      <dgm:prSet/>
      <dgm:spPr/>
      <dgm:t>
        <a:bodyPr/>
        <a:lstStyle/>
        <a:p>
          <a:endParaRPr lang="en-US"/>
        </a:p>
      </dgm:t>
    </dgm:pt>
    <dgm:pt modelId="{F06081A5-CB79-4FBE-9DB2-B2101DA52AB3}">
      <dgm:prSet phldrT="[Text]"/>
      <dgm:spPr/>
      <dgm:t>
        <a:bodyPr/>
        <a:lstStyle/>
        <a:p>
          <a:r>
            <a:rPr lang="en-US" dirty="0"/>
            <a:t>TRANSFORMER</a:t>
          </a:r>
        </a:p>
      </dgm:t>
    </dgm:pt>
    <dgm:pt modelId="{7D4231BD-D4F3-4A7A-8ED6-C3F7BE82604D}" cxnId="{3536E3B9-02FF-4C90-99F0-200C8FE3A81E}" type="parTrans">
      <dgm:prSet/>
      <dgm:spPr/>
      <dgm:t>
        <a:bodyPr/>
        <a:lstStyle/>
        <a:p>
          <a:endParaRPr lang="en-US"/>
        </a:p>
      </dgm:t>
    </dgm:pt>
    <dgm:pt modelId="{03B8CBE2-5963-4758-B261-E15EA3575712}" cxnId="{3536E3B9-02FF-4C90-99F0-200C8FE3A81E}" type="sibTrans">
      <dgm:prSet/>
      <dgm:spPr/>
      <dgm:t>
        <a:bodyPr/>
        <a:lstStyle/>
        <a:p>
          <a:endParaRPr lang="en-US"/>
        </a:p>
      </dgm:t>
    </dgm:pt>
    <dgm:pt modelId="{B225B567-14F2-494C-82EE-A570D23A90AA}" type="pres">
      <dgm:prSet presAssocID="{04F9467D-5775-4D31-B35F-73E529CA044A}" presName="Name0" presStyleCnt="0">
        <dgm:presLayoutVars>
          <dgm:dir/>
          <dgm:resizeHandles val="exact"/>
        </dgm:presLayoutVars>
      </dgm:prSet>
      <dgm:spPr/>
    </dgm:pt>
    <dgm:pt modelId="{5AEAEE80-35C3-43F0-8C7E-89662072EFB6}" type="pres">
      <dgm:prSet presAssocID="{D45F34BF-5DED-4736-AB6E-4ECACA5B96A9}" presName="twoplus" presStyleLbl="node1" presStyleIdx="0" presStyleCnt="5" custScaleX="51520" custScaleY="50153" custRadScaleRad="100493" custRadScaleInc="7318">
        <dgm:presLayoutVars>
          <dgm:bulletEnabled val="1"/>
        </dgm:presLayoutVars>
      </dgm:prSet>
      <dgm:spPr/>
    </dgm:pt>
    <dgm:pt modelId="{39ED23C2-90F0-4553-B329-EAA377A984C2}" type="pres">
      <dgm:prSet presAssocID="{2FAD7803-97DE-444D-A269-3D06C0BB6311}" presName="twoplus" presStyleLbl="node1" presStyleIdx="1" presStyleCnt="5" custScaleX="59314" custScaleY="45017" custRadScaleRad="103188" custRadScaleInc="-1878">
        <dgm:presLayoutVars>
          <dgm:bulletEnabled val="1"/>
        </dgm:presLayoutVars>
      </dgm:prSet>
      <dgm:spPr/>
    </dgm:pt>
    <dgm:pt modelId="{F6B1EEF2-93BE-48B0-B6E9-6972E19F9FA4}" type="pres">
      <dgm:prSet presAssocID="{B1D48E1A-85C7-48DF-87F7-AC08B8979644}" presName="twoplus" presStyleLbl="node1" presStyleIdx="2" presStyleCnt="5" custScaleX="70267" custScaleY="43621">
        <dgm:presLayoutVars>
          <dgm:bulletEnabled val="1"/>
        </dgm:presLayoutVars>
      </dgm:prSet>
      <dgm:spPr/>
    </dgm:pt>
    <dgm:pt modelId="{BC43ACE0-4703-4919-897A-76D871B1136F}" type="pres">
      <dgm:prSet presAssocID="{F5B341DE-A866-4E4E-AD23-4DB41A199D2B}" presName="twoplus" presStyleLbl="node1" presStyleIdx="3" presStyleCnt="5" custScaleX="69962" custScaleY="45017" custRadScaleRad="103425" custRadScaleInc="555">
        <dgm:presLayoutVars>
          <dgm:bulletEnabled val="1"/>
        </dgm:presLayoutVars>
      </dgm:prSet>
      <dgm:spPr/>
    </dgm:pt>
    <dgm:pt modelId="{5C9FE72E-3F14-41E3-9EC7-801BABE370E9}" type="pres">
      <dgm:prSet presAssocID="{F06081A5-CB79-4FBE-9DB2-B2101DA52AB3}" presName="twoplus" presStyleLbl="node1" presStyleIdx="4" presStyleCnt="5" custScaleX="75294" custScaleY="45017" custRadScaleRad="99808" custRadScaleInc="-3735">
        <dgm:presLayoutVars>
          <dgm:bulletEnabled val="1"/>
        </dgm:presLayoutVars>
      </dgm:prSet>
      <dgm:spPr/>
    </dgm:pt>
  </dgm:ptLst>
  <dgm:cxnLst>
    <dgm:cxn modelId="{A224C421-15CA-4693-B0D6-20B1FB52F5B5}" srcId="{04F9467D-5775-4D31-B35F-73E529CA044A}" destId="{F5B341DE-A866-4E4E-AD23-4DB41A199D2B}" srcOrd="3" destOrd="0" parTransId="{D1EBA756-60EC-40A3-B44C-76BE1612C7DF}" sibTransId="{15BED2B3-B066-4867-B334-E154C985A7FD}"/>
    <dgm:cxn modelId="{A264D825-ECFE-4C11-A43D-2DEFCE00AE27}" type="presOf" srcId="{2FAD7803-97DE-444D-A269-3D06C0BB6311}" destId="{39ED23C2-90F0-4553-B329-EAA377A984C2}" srcOrd="0" destOrd="0" presId="urn:diagrams.loki3.com/TabbedArc+Icon"/>
    <dgm:cxn modelId="{4FA38B28-2320-4340-B54E-06625D3DCA2C}" type="presOf" srcId="{F5B341DE-A866-4E4E-AD23-4DB41A199D2B}" destId="{BC43ACE0-4703-4919-897A-76D871B1136F}" srcOrd="0" destOrd="0" presId="urn:diagrams.loki3.com/TabbedArc+Icon"/>
    <dgm:cxn modelId="{D613B637-FBDC-4E3C-BC14-235432F0C144}" type="presOf" srcId="{F06081A5-CB79-4FBE-9DB2-B2101DA52AB3}" destId="{5C9FE72E-3F14-41E3-9EC7-801BABE370E9}" srcOrd="0" destOrd="0" presId="urn:diagrams.loki3.com/TabbedArc+Icon"/>
    <dgm:cxn modelId="{2BC71082-E4D5-45DE-B682-42BEC5F22B86}" type="presOf" srcId="{B1D48E1A-85C7-48DF-87F7-AC08B8979644}" destId="{F6B1EEF2-93BE-48B0-B6E9-6972E19F9FA4}" srcOrd="0" destOrd="0" presId="urn:diagrams.loki3.com/TabbedArc+Icon"/>
    <dgm:cxn modelId="{12870F9D-5860-4676-A582-015A013E7671}" srcId="{04F9467D-5775-4D31-B35F-73E529CA044A}" destId="{2FAD7803-97DE-444D-A269-3D06C0BB6311}" srcOrd="1" destOrd="0" parTransId="{3F9FE32A-602B-4B7F-8E34-DA0AE03520EE}" sibTransId="{581B5AED-E4F7-4762-AAB6-BDA53E138C27}"/>
    <dgm:cxn modelId="{C3A56CAE-6BB9-4BA8-AB59-9A5FEB94A1B0}" type="presOf" srcId="{D45F34BF-5DED-4736-AB6E-4ECACA5B96A9}" destId="{5AEAEE80-35C3-43F0-8C7E-89662072EFB6}" srcOrd="0" destOrd="0" presId="urn:diagrams.loki3.com/TabbedArc+Icon"/>
    <dgm:cxn modelId="{D8B16EB6-1865-41CD-ACB8-CF1B3BBF927C}" type="presOf" srcId="{04F9467D-5775-4D31-B35F-73E529CA044A}" destId="{B225B567-14F2-494C-82EE-A570D23A90AA}" srcOrd="0" destOrd="0" presId="urn:diagrams.loki3.com/TabbedArc+Icon"/>
    <dgm:cxn modelId="{3536E3B9-02FF-4C90-99F0-200C8FE3A81E}" srcId="{04F9467D-5775-4D31-B35F-73E529CA044A}" destId="{F06081A5-CB79-4FBE-9DB2-B2101DA52AB3}" srcOrd="4" destOrd="0" parTransId="{7D4231BD-D4F3-4A7A-8ED6-C3F7BE82604D}" sibTransId="{03B8CBE2-5963-4758-B261-E15EA3575712}"/>
    <dgm:cxn modelId="{000443CC-3A47-4FB2-8887-9D923EAF178E}" srcId="{04F9467D-5775-4D31-B35F-73E529CA044A}" destId="{D45F34BF-5DED-4736-AB6E-4ECACA5B96A9}" srcOrd="0" destOrd="0" parTransId="{1044EDF2-F1CD-4301-B104-A1BD4307D9D9}" sibTransId="{8FC58D7B-7516-47B9-9216-8802606C431D}"/>
    <dgm:cxn modelId="{E7166AF2-A9EA-4A70-B430-D081E27BF926}" srcId="{04F9467D-5775-4D31-B35F-73E529CA044A}" destId="{B1D48E1A-85C7-48DF-87F7-AC08B8979644}" srcOrd="2" destOrd="0" parTransId="{A11005A3-B4B6-4BB9-B7B7-ECF3F146E077}" sibTransId="{F242FE28-D35A-4C6B-AFDC-3B4D9C2F7546}"/>
    <dgm:cxn modelId="{FD89D8C6-651E-43F0-B3F2-0F1BF964AED0}" type="presParOf" srcId="{B225B567-14F2-494C-82EE-A570D23A90AA}" destId="{5AEAEE80-35C3-43F0-8C7E-89662072EFB6}" srcOrd="0" destOrd="0" presId="urn:diagrams.loki3.com/TabbedArc+Icon"/>
    <dgm:cxn modelId="{9EAFF049-330A-4495-8D34-0BD63EB962B3}" type="presParOf" srcId="{B225B567-14F2-494C-82EE-A570D23A90AA}" destId="{39ED23C2-90F0-4553-B329-EAA377A984C2}" srcOrd="1" destOrd="0" presId="urn:diagrams.loki3.com/TabbedArc+Icon"/>
    <dgm:cxn modelId="{6F760D46-F7AA-49F5-A8AA-34B4658A4F1F}" type="presParOf" srcId="{B225B567-14F2-494C-82EE-A570D23A90AA}" destId="{F6B1EEF2-93BE-48B0-B6E9-6972E19F9FA4}" srcOrd="2" destOrd="0" presId="urn:diagrams.loki3.com/TabbedArc+Icon"/>
    <dgm:cxn modelId="{948D5772-C013-44A3-B23B-8BED4E6BF9AE}" type="presParOf" srcId="{B225B567-14F2-494C-82EE-A570D23A90AA}" destId="{BC43ACE0-4703-4919-897A-76D871B1136F}" srcOrd="3" destOrd="0" presId="urn:diagrams.loki3.com/TabbedArc+Icon"/>
    <dgm:cxn modelId="{569EFEDF-A42C-4286-A6C5-49585AD41EFC}" type="presParOf" srcId="{B225B567-14F2-494C-82EE-A570D23A90AA}" destId="{5C9FE72E-3F14-41E3-9EC7-801BABE370E9}" srcOrd="4" destOrd="0" presId="urn:diagrams.loki3.com/TabbedArc+Icon"/>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pPr>
          <a:endParaRPr lang="en-US" dirty="0"/>
        </a:p>
      </dgm:t>
    </dgm:pt>
    <dgm:pt modelId="{BE164097-A5AA-4EA1-9E64-D7FCD4DD2A4E}" cxnId="{507A74C7-FEAF-4A4C-9250-0613CBC2F127}" type="parTrans">
      <dgm:prSet/>
      <dgm:spPr/>
      <dgm:t>
        <a:bodyPr/>
        <a:lstStyle/>
        <a:p>
          <a:endParaRPr lang="en-US"/>
        </a:p>
      </dgm:t>
    </dgm:pt>
    <dgm:pt modelId="{02D8D4EF-9694-45C7-AF26-E20371B3C352}" cxnId="{507A74C7-FEAF-4A4C-9250-0613CBC2F127}" type="sibTrans">
      <dgm:prSet/>
      <dgm:spPr/>
      <dgm:t>
        <a:bodyPr/>
        <a:lstStyle/>
        <a:p>
          <a:endParaRPr lang="en-US"/>
        </a:p>
      </dgm:t>
    </dgm:pt>
    <dgm:pt modelId="{C2F66EED-74C3-4F36-A1D4-8AFCBB009938}">
      <dgm:prSet/>
      <dgm:spPr/>
      <dgm:t>
        <a:bodyPr/>
        <a:lstStyle/>
        <a:p>
          <a:pPr>
            <a:lnSpc>
              <a:spcPct val="100000"/>
            </a:lnSpc>
          </a:pPr>
          <a:endParaRPr lang="en-US" dirty="0"/>
        </a:p>
      </dgm:t>
    </dgm:pt>
    <dgm:pt modelId="{5CF5C62A-BD1A-4922-92B6-33ECA44C1F76}" cxnId="{7A243DB8-C0B8-4718-B558-CE939B8FF03E}" type="parTrans">
      <dgm:prSet/>
      <dgm:spPr/>
      <dgm:t>
        <a:bodyPr/>
        <a:lstStyle/>
        <a:p>
          <a:endParaRPr lang="en-US"/>
        </a:p>
      </dgm:t>
    </dgm:pt>
    <dgm:pt modelId="{F9BAA161-AAEC-4A41-B4D9-A27EAD80526E}" cxnId="{7A243DB8-C0B8-4718-B558-CE939B8FF03E}" type="sibTrans">
      <dgm:prSet/>
      <dgm:spPr/>
      <dgm:t>
        <a:bodyPr/>
        <a:lstStyle/>
        <a:p>
          <a:endParaRPr lang="en-US"/>
        </a:p>
      </dgm:t>
    </dgm:pt>
    <dgm:pt modelId="{DCCE571A-4D30-4294-ABAF-6885F619D2D9}">
      <dgm:prSet/>
      <dgm:spPr/>
      <dgm:t>
        <a:bodyPr/>
        <a:lstStyle/>
        <a:p>
          <a:pPr>
            <a:lnSpc>
              <a:spcPct val="100000"/>
            </a:lnSpc>
          </a:pPr>
          <a:endParaRPr lang="en-US" dirty="0"/>
        </a:p>
      </dgm:t>
    </dgm:pt>
    <dgm:pt modelId="{3AD83C96-5A95-4337-BF2D-97454AF7F108}" cxnId="{E70347E4-4461-4B80-8927-4CA0AEBFAAF8}" type="parTrans">
      <dgm:prSet/>
      <dgm:spPr/>
      <dgm:t>
        <a:bodyPr/>
        <a:lstStyle/>
        <a:p>
          <a:endParaRPr lang="en-US"/>
        </a:p>
      </dgm:t>
    </dgm:pt>
    <dgm:pt modelId="{2C1DF6EC-6090-4926-A556-3D2417B7F2AA}" cxnId="{E70347E4-4461-4B80-8927-4CA0AEBFAAF8}" type="sibTrans">
      <dgm:prSet/>
      <dgm:spPr/>
      <dgm:t>
        <a:bodyPr/>
        <a:lstStyle/>
        <a:p>
          <a:endParaRPr lang="en-US"/>
        </a:p>
      </dgm:t>
    </dgm:pt>
    <dgm:pt modelId="{B4C55E9F-B5C0-4AD1-919B-D2D83AC9CD40}">
      <dgm:prSet/>
      <dgm:spPr/>
      <dgm:t>
        <a:bodyPr/>
        <a:lstStyle/>
        <a:p>
          <a:pPr>
            <a:lnSpc>
              <a:spcPct val="100000"/>
            </a:lnSpc>
          </a:pPr>
          <a:endParaRPr lang="en-US" dirty="0"/>
        </a:p>
      </dgm:t>
    </dgm:pt>
    <dgm:pt modelId="{D1B05DEA-DFE0-4560-B75F-1C2BCB67A7C6}" cxnId="{B2BEE9D2-644C-400C-8E33-2C4491C5B104}" type="parTrans">
      <dgm:prSet/>
      <dgm:spPr/>
      <dgm:t>
        <a:bodyPr/>
        <a:lstStyle/>
        <a:p>
          <a:endParaRPr lang="en-US"/>
        </a:p>
      </dgm:t>
    </dgm:pt>
    <dgm:pt modelId="{A6301E27-5ACC-4907-A7C8-B41877235C87}" cxnId="{B2BEE9D2-644C-400C-8E33-2C4491C5B104}" type="sibTrans">
      <dgm:prSet/>
      <dgm:spPr/>
      <dgm:t>
        <a:bodyPr/>
        <a:lstStyle/>
        <a:p>
          <a:endParaRPr lang="en-US"/>
        </a:p>
      </dgm:t>
    </dgm:pt>
    <dgm:pt modelId="{28C188E4-A3B1-47AF-802E-B2DED21921BA}">
      <dgm:prSet/>
      <dgm:spPr/>
      <dgm:t>
        <a:bodyPr/>
        <a:lstStyle/>
        <a:p>
          <a:pPr>
            <a:lnSpc>
              <a:spcPct val="100000"/>
            </a:lnSpc>
          </a:pPr>
          <a:endParaRPr lang="en-US" dirty="0"/>
        </a:p>
      </dgm:t>
    </dgm:pt>
    <dgm:pt modelId="{C89C556F-BA69-4B68-9F7C-1121B26764B0}" cxnId="{B807BF75-BC86-4A84-AB83-7B8BC68E737C}" type="parTrans">
      <dgm:prSet/>
      <dgm:spPr/>
      <dgm:t>
        <a:bodyPr/>
        <a:lstStyle/>
        <a:p>
          <a:endParaRPr lang="en-US"/>
        </a:p>
      </dgm:t>
    </dgm:pt>
    <dgm:pt modelId="{7BEFF1EA-4DB5-4BD3-A89B-DF0184626A1A}" cxnId="{B807BF75-BC86-4A84-AB83-7B8BC68E737C}" type="sibTrans">
      <dgm:prSet/>
      <dgm:spPr/>
      <dgm:t>
        <a:bodyPr/>
        <a:lstStyle/>
        <a:p>
          <a:endParaRPr lang="en-US"/>
        </a:p>
      </dgm:t>
    </dgm:pt>
    <dgm:pt modelId="{1C1B28B7-2609-4BAA-AAAB-5801EDFD334C}">
      <dgm:prSet/>
      <dgm:spPr/>
      <dgm:t>
        <a:bodyPr/>
        <a:lstStyle/>
        <a:p>
          <a:pPr>
            <a:lnSpc>
              <a:spcPct val="100000"/>
            </a:lnSpc>
          </a:pPr>
          <a:endParaRPr lang="en-US" dirty="0"/>
        </a:p>
      </dgm:t>
    </dgm:pt>
    <dgm:pt modelId="{A432C086-9156-4D32-A06E-6E237CC66D92}" cxnId="{05037335-2E5B-48BE-86A9-5372B1A16299}" type="sibTrans">
      <dgm:prSet/>
      <dgm:spPr/>
      <dgm:t>
        <a:bodyPr/>
        <a:lstStyle/>
        <a:p>
          <a:endParaRPr lang="en-US"/>
        </a:p>
      </dgm:t>
    </dgm:pt>
    <dgm:pt modelId="{2BF5F791-D223-44A4-B231-6C3F4B786D08}" cxnId="{05037335-2E5B-48BE-86A9-5372B1A16299}" type="parTrans">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custLinFactNeighborX="-1967" custLinFactNeighborY="-6249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custLinFactNeighborX="-22242" custLinFactNeighborY="-5654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custLinFactNeighborX="-984" custLinFactNeighborY="-5654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654748" cy="4949686"/>
        <a:chOff x="0" y="0"/>
        <a:chExt cx="10654748" cy="4949686"/>
      </a:xfrm>
    </dsp:grpSpPr>
    <dsp:sp modelId="{5AEAEE80-35C3-43F0-8C7E-89662072EFB6}">
      <dsp:nvSpPr>
        <dsp:cNvPr id="3" name="Round Same Side Corner Rectangle 2"/>
        <dsp:cNvSpPr/>
      </dsp:nvSpPr>
      <dsp:spPr bwMode="white">
        <a:xfrm rot="-3600000">
          <a:off x="223394" y="2605276"/>
          <a:ext cx="2160089" cy="1404058"/>
        </a:xfrm>
        <a:prstGeom prst="round2SameRect">
          <a:avLst/>
        </a:prstGeom>
      </dsp:spPr>
      <dsp:style>
        <a:lnRef idx="2">
          <a:schemeClr val="lt1"/>
        </a:lnRef>
        <a:fillRef idx="1">
          <a:schemeClr val="accent1"/>
        </a:fillRef>
        <a:effectRef idx="0">
          <a:scrgbClr r="0" g="0" b="0"/>
        </a:effectRef>
        <a:fontRef idx="minor">
          <a:schemeClr val="lt1"/>
        </a:fontRef>
      </dsp:style>
      <dsp:txBody>
        <a:bodyPr lIns="72390" tIns="24130" rIns="7239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dirty="0"/>
            <a:t>ARIMA</a:t>
          </a:r>
        </a:p>
      </dsp:txBody>
      <dsp:txXfrm rot="-3600000">
        <a:off x="223394" y="2605276"/>
        <a:ext cx="2160089" cy="1404058"/>
      </dsp:txXfrm>
    </dsp:sp>
    <dsp:sp modelId="{39ED23C2-90F0-4553-B329-EAA377A984C2}">
      <dsp:nvSpPr>
        <dsp:cNvPr id="4" name="Round Same Side Corner Rectangle 3"/>
        <dsp:cNvSpPr/>
      </dsp:nvSpPr>
      <dsp:spPr bwMode="white">
        <a:xfrm rot="-1800000">
          <a:off x="1614240" y="1129306"/>
          <a:ext cx="2160089" cy="1404058"/>
        </a:xfrm>
        <a:prstGeom prst="round2SameRect">
          <a:avLst/>
        </a:prstGeom>
      </dsp:spPr>
      <dsp:style>
        <a:lnRef idx="2">
          <a:schemeClr val="lt1"/>
        </a:lnRef>
        <a:fillRef idx="1">
          <a:schemeClr val="accent1"/>
        </a:fillRef>
        <a:effectRef idx="0">
          <a:scrgbClr r="0" g="0" b="0"/>
        </a:effectRef>
        <a:fontRef idx="minor">
          <a:schemeClr val="lt1"/>
        </a:fontRef>
      </dsp:style>
      <dsp:txBody>
        <a:bodyPr lIns="72390" tIns="24130" rIns="7239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dirty="0"/>
            <a:t>LSTM</a:t>
          </a:r>
        </a:p>
      </dsp:txBody>
      <dsp:txXfrm rot="-1800000">
        <a:off x="1614240" y="1129306"/>
        <a:ext cx="2160089" cy="1404058"/>
      </dsp:txXfrm>
    </dsp:sp>
    <dsp:sp modelId="{F6B1EEF2-93BE-48B0-B6E9-6972E19F9FA4}">
      <dsp:nvSpPr>
        <dsp:cNvPr id="5" name="Round Same Side Corner Rectangle 4"/>
        <dsp:cNvSpPr/>
      </dsp:nvSpPr>
      <dsp:spPr bwMode="white">
        <a:xfrm>
          <a:off x="4247330" y="546716"/>
          <a:ext cx="2160089" cy="1404058"/>
        </a:xfrm>
        <a:prstGeom prst="round2SameRect">
          <a:avLst/>
        </a:prstGeom>
      </dsp:spPr>
      <dsp:style>
        <a:lnRef idx="2">
          <a:schemeClr val="lt1"/>
        </a:lnRef>
        <a:fillRef idx="1">
          <a:schemeClr val="accent1"/>
        </a:fillRef>
        <a:effectRef idx="0">
          <a:scrgbClr r="0" g="0" b="0"/>
        </a:effectRef>
        <a:fontRef idx="minor">
          <a:schemeClr val="lt1"/>
        </a:fontRef>
      </dsp:style>
      <dsp:txBody>
        <a:bodyPr lIns="72390" tIns="24130" rIns="7239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dirty="0"/>
            <a:t>BI-LSTM</a:t>
          </a:r>
        </a:p>
      </dsp:txBody>
      <dsp:txXfrm>
        <a:off x="4247330" y="546716"/>
        <a:ext cx="2160089" cy="1404058"/>
      </dsp:txXfrm>
    </dsp:sp>
    <dsp:sp modelId="{BC43ACE0-4703-4919-897A-76D871B1136F}">
      <dsp:nvSpPr>
        <dsp:cNvPr id="6" name="Round Same Side Corner Rectangle 5"/>
        <dsp:cNvSpPr/>
      </dsp:nvSpPr>
      <dsp:spPr bwMode="white">
        <a:xfrm rot="1800000">
          <a:off x="6814089" y="1076104"/>
          <a:ext cx="2160089" cy="1404058"/>
        </a:xfrm>
        <a:prstGeom prst="round2SameRect">
          <a:avLst/>
        </a:prstGeom>
      </dsp:spPr>
      <dsp:style>
        <a:lnRef idx="2">
          <a:schemeClr val="lt1"/>
        </a:lnRef>
        <a:fillRef idx="1">
          <a:schemeClr val="accent1"/>
        </a:fillRef>
        <a:effectRef idx="0">
          <a:scrgbClr r="0" g="0" b="0"/>
        </a:effectRef>
        <a:fontRef idx="minor">
          <a:schemeClr val="lt1"/>
        </a:fontRef>
      </dsp:style>
      <dsp:txBody>
        <a:bodyPr lIns="72390" tIns="24130" rIns="7239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dirty="0"/>
            <a:t>HMM</a:t>
          </a:r>
        </a:p>
      </dsp:txBody>
      <dsp:txXfrm rot="1800000">
        <a:off x="6814089" y="1076104"/>
        <a:ext cx="2160089" cy="1404058"/>
      </dsp:txXfrm>
    </dsp:sp>
    <dsp:sp modelId="{5C9FE72E-3F14-41E3-9EC7-801BABE370E9}">
      <dsp:nvSpPr>
        <dsp:cNvPr id="7" name="Round Same Side Corner Rectangle 6"/>
        <dsp:cNvSpPr/>
      </dsp:nvSpPr>
      <dsp:spPr bwMode="white">
        <a:xfrm rot="3600000">
          <a:off x="8367004" y="2807422"/>
          <a:ext cx="2160089" cy="1404058"/>
        </a:xfrm>
        <a:prstGeom prst="round2SameRect">
          <a:avLst/>
        </a:prstGeom>
      </dsp:spPr>
      <dsp:style>
        <a:lnRef idx="2">
          <a:schemeClr val="lt1"/>
        </a:lnRef>
        <a:fillRef idx="1">
          <a:schemeClr val="accent1"/>
        </a:fillRef>
        <a:effectRef idx="0">
          <a:scrgbClr r="0" g="0" b="0"/>
        </a:effectRef>
        <a:fontRef idx="minor">
          <a:schemeClr val="lt1"/>
        </a:fontRef>
      </dsp:style>
      <dsp:txBody>
        <a:bodyPr lIns="72390" tIns="24130" rIns="7239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dirty="0"/>
            <a:t>TRANSFORMER</a:t>
          </a:r>
        </a:p>
      </dsp:txBody>
      <dsp:txXfrm rot="3600000">
        <a:off x="8367004" y="2807422"/>
        <a:ext cx="2160089" cy="1404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353675" cy="3714750"/>
        <a:chOff x="0" y="0"/>
        <a:chExt cx="10353675" cy="3714750"/>
      </a:xfrm>
    </dsp:grpSpPr>
    <dsp:sp modelId="{AF72813A-2810-4A52-BE92-611D54918694}">
      <dsp:nvSpPr>
        <dsp:cNvPr id="3" name="Rectangles 2"/>
        <dsp:cNvSpPr/>
      </dsp:nvSpPr>
      <dsp:spPr bwMode="white">
        <a:xfrm>
          <a:off x="983183" y="356085"/>
          <a:ext cx="1081727" cy="1081727"/>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983183" y="356085"/>
        <a:ext cx="1081727" cy="1081727"/>
      </dsp:txXfrm>
    </dsp:sp>
    <dsp:sp modelId="{DF27DA54-DCB6-45F4-890E-F7DCC5A4BE12}">
      <dsp:nvSpPr>
        <dsp:cNvPr id="4" name="Rectangles 3"/>
        <dsp:cNvSpPr/>
      </dsp:nvSpPr>
      <dsp:spPr bwMode="white">
        <a:xfrm>
          <a:off x="0" y="2185664"/>
          <a:ext cx="3090649" cy="46359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en-US" dirty="0">
            <a:solidFill>
              <a:schemeClr val="tx1"/>
            </a:solidFill>
          </a:endParaRPr>
        </a:p>
      </dsp:txBody>
      <dsp:txXfrm>
        <a:off x="0" y="2185664"/>
        <a:ext cx="3090649" cy="463597"/>
      </dsp:txXfrm>
    </dsp:sp>
    <dsp:sp modelId="{DD091D0A-5A25-4241-91F3-18D32B0BDD4F}">
      <dsp:nvSpPr>
        <dsp:cNvPr id="5" name="Rectangles 4"/>
        <dsp:cNvSpPr/>
      </dsp:nvSpPr>
      <dsp:spPr bwMode="white">
        <a:xfrm>
          <a:off x="0" y="2682694"/>
          <a:ext cx="3090649"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dirty="0">
            <a:solidFill>
              <a:schemeClr val="tx1"/>
            </a:solidFill>
          </a:endParaRPr>
        </a:p>
      </dsp:txBody>
      <dsp:txXfrm>
        <a:off x="0" y="2682694"/>
        <a:ext cx="3090649" cy="0"/>
      </dsp:txXfrm>
    </dsp:sp>
    <dsp:sp modelId="{210823F6-AC1A-46E3-9D99-A319DF497539}">
      <dsp:nvSpPr>
        <dsp:cNvPr id="6" name="Rectangles 5"/>
        <dsp:cNvSpPr/>
      </dsp:nvSpPr>
      <dsp:spPr bwMode="white">
        <a:xfrm>
          <a:off x="4395376" y="420426"/>
          <a:ext cx="1081727" cy="108172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4395376" y="420426"/>
        <a:ext cx="1081727" cy="1081727"/>
      </dsp:txXfrm>
    </dsp:sp>
    <dsp:sp modelId="{3C1752BD-6530-4141-80E9-9A0923780DCB}">
      <dsp:nvSpPr>
        <dsp:cNvPr id="7" name="Rectangles 6"/>
        <dsp:cNvSpPr/>
      </dsp:nvSpPr>
      <dsp:spPr bwMode="white">
        <a:xfrm>
          <a:off x="3631513" y="2185664"/>
          <a:ext cx="3090649" cy="46359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en-US" dirty="0">
            <a:solidFill>
              <a:schemeClr val="tx1"/>
            </a:solidFill>
          </a:endParaRPr>
        </a:p>
      </dsp:txBody>
      <dsp:txXfrm>
        <a:off x="3631513" y="2185664"/>
        <a:ext cx="3090649" cy="463597"/>
      </dsp:txXfrm>
    </dsp:sp>
    <dsp:sp modelId="{7CD40649-A74C-4AD8-B9D0-2573A1955C91}">
      <dsp:nvSpPr>
        <dsp:cNvPr id="8" name="Rectangles 7"/>
        <dsp:cNvSpPr/>
      </dsp:nvSpPr>
      <dsp:spPr bwMode="white">
        <a:xfrm>
          <a:off x="3631513" y="2682694"/>
          <a:ext cx="3090649"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dirty="0">
            <a:solidFill>
              <a:schemeClr val="tx1"/>
            </a:solidFill>
          </a:endParaRPr>
        </a:p>
      </dsp:txBody>
      <dsp:txXfrm>
        <a:off x="3631513" y="2682694"/>
        <a:ext cx="3090649" cy="0"/>
      </dsp:txXfrm>
    </dsp:sp>
    <dsp:sp modelId="{B0A3ABD2-C471-4A21-8AEF-3843C86919E1}">
      <dsp:nvSpPr>
        <dsp:cNvPr id="9" name="Rectangles 8"/>
        <dsp:cNvSpPr/>
      </dsp:nvSpPr>
      <dsp:spPr bwMode="white">
        <a:xfrm>
          <a:off x="8256843" y="420426"/>
          <a:ext cx="1081727" cy="108172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8256843" y="420426"/>
        <a:ext cx="1081727" cy="1081727"/>
      </dsp:txXfrm>
    </dsp:sp>
    <dsp:sp modelId="{C4D97C04-1692-4931-9A64-809D862C1739}">
      <dsp:nvSpPr>
        <dsp:cNvPr id="10" name="Rectangles 9"/>
        <dsp:cNvSpPr/>
      </dsp:nvSpPr>
      <dsp:spPr bwMode="white">
        <a:xfrm>
          <a:off x="7263026" y="2185664"/>
          <a:ext cx="3090649" cy="46359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endParaRPr lang="en-US" dirty="0">
            <a:solidFill>
              <a:schemeClr val="tx1"/>
            </a:solidFill>
          </a:endParaRPr>
        </a:p>
      </dsp:txBody>
      <dsp:txXfrm>
        <a:off x="7263026" y="2185664"/>
        <a:ext cx="3090649" cy="463597"/>
      </dsp:txXfrm>
    </dsp:sp>
    <dsp:sp modelId="{6418EBED-F111-425B-8EE2-06B8B2297A68}">
      <dsp:nvSpPr>
        <dsp:cNvPr id="11" name="Rectangles 10"/>
        <dsp:cNvSpPr/>
      </dsp:nvSpPr>
      <dsp:spPr bwMode="white">
        <a:xfrm>
          <a:off x="7263026" y="2682694"/>
          <a:ext cx="3090649"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en-US" dirty="0">
            <a:solidFill>
              <a:schemeClr val="tx1"/>
            </a:solidFill>
          </a:endParaRPr>
        </a:p>
      </dsp:txBody>
      <dsp:txXfrm>
        <a:off x="7263026" y="2682694"/>
        <a:ext cx="3090649" cy="0"/>
      </dsp:txXfrm>
    </dsp:sp>
  </dsp:spTree>
</dsp:drawing>
</file>

<file path=ppt/diagrams/layout1.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rotPath" val="alongPath"/>
                  <dgm:param type="stAng" val="-40"/>
                  <dgm:param type="spanAng" val="80"/>
                </dgm:alg>
              </dgm:if>
              <dgm:else name="Name8">
                <dgm:alg type="cycle">
                  <dgm:param type="rotPath" val="alongPath"/>
                  <dgm:param type="stAng" val="40"/>
                  <dgm:param type="spanAng" val="-80"/>
                </dgm:alg>
              </dgm:else>
            </dgm:choose>
          </dgm:if>
          <dgm:else name="Name9">
            <dgm:choose name="Name10">
              <dgm:if name="Name11" func="var" arg="dir" op="equ" val="norm">
                <dgm:alg type="cycle">
                  <dgm:param type="rotPath" val="alongPath"/>
                  <dgm:param type="stAng" val="-60"/>
                  <dgm:param type="spanAng" val="120"/>
                </dgm:alg>
              </dgm:if>
              <dgm:else name="Name12">
                <dgm:alg type="cycle">
                  <dgm:param type="rotPath" val="alongPath"/>
                  <dgm:param type="stAng" val="60"/>
                  <dgm:param type="spanAng" val="-120"/>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AB533-9916-48EC-8E01-5133DDF7C31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035D2-DE9D-4AE3-9466-A0F2EB8585C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8E3A91-2061-46FD-ACE4-78679F58786C}"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5E22694-F243-471E-BF41-1291C2B1866C}"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5857029-A425-4213-9024-11E6DB4F9B23}"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D2F9D25-F0DD-4F8B-AF6E-332048547B09}"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CB4142D-5379-4447-B8D2-5A71C6448AFF}"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E5DE789F-B195-4073-83CA-565FD061E3F7}"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3DA1FE0A-748D-48AC-B59C-58A33068E443}"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B7EEC58-7758-40E4-B526-3DFBCF0F994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7ED0896-0474-48F6-988D-0E7765FB69E6}"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B170388-A9B6-4C32-955E-0DBEC2A26E81}"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BB6B894-6389-4187-BAB3-AE37A79AFF15}"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AAD0DC-D03A-4E6E-99BC-659B07FFD4E6}"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D6CABF-393F-4B67-A8BD-D7FF0D074AAA}"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2953804-351B-4728-BE31-019BDE11CE8A}"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83A829-E9B9-448A-9646-B1DA37E1BC76}" type="datetime1">
              <a:rPr lang="en-US" smtClean="0"/>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46645A90-72C5-4B17-B2BC-0C4EFD1DBFED}" type="datetime1">
              <a:rPr lang="en-US" smtClean="0"/>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322" y="0"/>
            <a:ext cx="12191356" cy="6858000"/>
          </a:xfrm>
          <a:prstGeom prst="rect">
            <a:avLst/>
          </a:prstGeom>
        </p:spPr>
      </p:pic>
      <p:sp useBgFill="1">
        <p:nvSpPr>
          <p:cNvPr id="96" name="Freeform 5"/>
          <p:cNvSpPr>
            <a:spLocks noGrp="1" noRot="1" noChangeAspect="1" noMove="1" noResize="1" noEditPoints="1" noAdjustHandles="1" noChangeArrowheads="1" noChangeShapeType="1" noTextEdit="1"/>
          </p:cNvSpPr>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p:cNvSpPr>
            <a:spLocks noGrp="1"/>
          </p:cNvSpPr>
          <p:nvPr>
            <p:ph type="ctrTitle"/>
          </p:nvPr>
        </p:nvSpPr>
        <p:spPr>
          <a:xfrm>
            <a:off x="7097308" y="1673523"/>
            <a:ext cx="4100418" cy="3428563"/>
          </a:xfrm>
        </p:spPr>
        <p:txBody>
          <a:bodyPr>
            <a:noAutofit/>
          </a:bodyPr>
          <a:lstStyle/>
          <a:p>
            <a:r>
              <a:rPr lang="en-US" sz="4800" dirty="0">
                <a:latin typeface="Times New Roman" panose="02020603050405020304" pitchFamily="18" charset="0"/>
                <a:cs typeface="Times New Roman" panose="02020603050405020304" pitchFamily="18" charset="0"/>
              </a:rPr>
              <a:t>Time Series Analysis for Stock Price Prediction</a:t>
            </a:r>
            <a:endParaRPr lang="en-US" sz="4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92765"/>
            <a:ext cx="10353762" cy="808384"/>
          </a:xfrm>
        </p:spPr>
        <p:txBody>
          <a:bodyPr>
            <a:noAutofit/>
          </a:bodyPr>
          <a:lstStyle/>
          <a:p>
            <a:r>
              <a:rPr lang="en-US" dirty="0">
                <a:latin typeface="Times New Roman" panose="02020603050405020304" pitchFamily="18" charset="0"/>
                <a:cs typeface="Times New Roman" panose="02020603050405020304" pitchFamily="18" charset="0"/>
              </a:rPr>
              <a:t>Background (cont..)</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13795" y="1431233"/>
            <a:ext cx="10814379" cy="2308324"/>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Long Short-term Memory (LSTM)</a:t>
            </a:r>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cell state, three gates, and an LSTM module allow them to selectively learn, unlearn, or retain information from each of the units.</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has an output, a forget gate, and three inputs.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vanishing gradient issue can be resolved via long short-term memory.</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13795" y="3739557"/>
            <a:ext cx="10364410" cy="2308324"/>
          </a:xfrm>
          <a:prstGeom prst="rect">
            <a:avLst/>
          </a:prstGeom>
          <a:noFill/>
        </p:spPr>
        <p:txBody>
          <a:bodyPr wrap="square" rtlCol="0">
            <a:spAutoFit/>
          </a:bodyPr>
          <a:lstStyle/>
          <a:p>
            <a:pPr marL="285750" indent="-285750">
              <a:buFont typeface="Wingdings" panose="05000000000000000000" pitchFamily="2" charset="2"/>
              <a:buChar char="q"/>
            </a:pPr>
            <a:endParaRPr lang="en-US" dirty="0">
              <a:solidFill>
                <a:schemeClr val="accent6">
                  <a:lumMod val="60000"/>
                  <a:lumOff val="40000"/>
                </a:schemeClr>
              </a:solidFill>
            </a:endParaRPr>
          </a:p>
          <a:p>
            <a:pPr marL="285750" indent="-285750" algn="just">
              <a:buFont typeface="Wingdings" panose="05000000000000000000" pitchFamily="2" charset="2"/>
              <a:buChar char="q"/>
            </a:pPr>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Bidirectional Long-short Term Memory (Bidirectional LSTM)</a:t>
            </a:r>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Neural network may keep the sequence in both directions: backward (future to past) or forward (past to future).</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Gradients fade and explode.</a:t>
            </a:r>
            <a:endParaRPr lang="en-US" dirty="0">
              <a:latin typeface="Times New Roman" panose="02020603050405020304" pitchFamily="18" charset="0"/>
              <a:cs typeface="Times New Roman" panose="02020603050405020304" pitchFamily="18" charset="0"/>
            </a:endParaRPr>
          </a:p>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fltVal val="0"/>
                                          </p:val>
                                        </p:tav>
                                        <p:tav tm="100000">
                                          <p:val>
                                            <p:strVal val="#ppt_w"/>
                                          </p:val>
                                        </p:tav>
                                      </p:tavLst>
                                    </p:anim>
                                    <p:anim calcmode="lin" valueType="num">
                                      <p:cBhvr>
                                        <p:cTn id="16" dur="1000" fill="hold"/>
                                        <p:tgtEl>
                                          <p:spTgt spid="3"/>
                                        </p:tgtEl>
                                        <p:attrNameLst>
                                          <p:attrName>ppt_h</p:attrName>
                                        </p:attrNameLst>
                                      </p:cBhvr>
                                      <p:tavLst>
                                        <p:tav tm="0">
                                          <p:val>
                                            <p:fltVal val="0"/>
                                          </p:val>
                                        </p:tav>
                                        <p:tav tm="100000">
                                          <p:val>
                                            <p:strVal val="#ppt_h"/>
                                          </p:val>
                                        </p:tav>
                                      </p:tavLst>
                                    </p:anim>
                                    <p:anim calcmode="lin" valueType="num">
                                      <p:cBhvr>
                                        <p:cTn id="17" dur="1000" fill="hold"/>
                                        <p:tgtEl>
                                          <p:spTgt spid="3"/>
                                        </p:tgtEl>
                                        <p:attrNameLst>
                                          <p:attrName>style.rotation</p:attrName>
                                        </p:attrNameLst>
                                      </p:cBhvr>
                                      <p:tavLst>
                                        <p:tav tm="0">
                                          <p:val>
                                            <p:fltVal val="90"/>
                                          </p:val>
                                        </p:tav>
                                        <p:tav tm="100000">
                                          <p:val>
                                            <p:fltVal val="0"/>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543339"/>
          </a:xfrm>
        </p:spPr>
        <p:txBody>
          <a:bodyPr>
            <a:noAutofit/>
          </a:bodyPr>
          <a:lstStyle/>
          <a:p>
            <a:r>
              <a:rPr lang="en-US" dirty="0">
                <a:latin typeface="Times New Roman" panose="02020603050405020304" pitchFamily="18" charset="0"/>
                <a:cs typeface="Times New Roman" panose="02020603050405020304" pitchFamily="18" charset="0"/>
              </a:rPr>
              <a:t>Background (Cont..)</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83487" y="1683025"/>
            <a:ext cx="10978426"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Hidden Markov Model (HMM)</a:t>
            </a:r>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Extracting the hidden parameters from the visible parameters in a system considered a Markov process with unknown parameters.</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Transition probability, Emission probability, and initial probability.</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82882" y="3714350"/>
            <a:ext cx="10978426"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6">
                    <a:lumMod val="60000"/>
                    <a:lumOff val="40000"/>
                  </a:schemeClr>
                </a:solidFill>
                <a:latin typeface="Times New Roman" panose="02020603050405020304" pitchFamily="18" charset="0"/>
                <a:cs typeface="Times New Roman" panose="02020603050405020304" pitchFamily="18" charset="0"/>
              </a:rPr>
              <a:t>Transformer Model</a:t>
            </a:r>
            <a:endParaRPr lang="en-US" dirty="0">
              <a:solidFill>
                <a:schemeClr val="accent6">
                  <a:lumMod val="60000"/>
                  <a:lumOff val="40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Transformer model is so strong for time series analysis in the case of both stationary or non stationary data.</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Applying an evolving set of mathematical techniques, known as attention or self-attention.</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Transfiguration translates text and speech near real-time, opening meetings and classes to diverse and hearing impaired participants. </a:t>
            </a:r>
            <a:endParaRPr lang="en-US" dirty="0">
              <a:latin typeface="Times New Roman" panose="02020603050405020304" pitchFamily="18" charset="0"/>
              <a:cs typeface="Times New Roman" panose="02020603050405020304" pitchFamily="18" charset="0"/>
            </a:endParaRPr>
          </a:p>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5530"/>
            <a:ext cx="10353762" cy="821635"/>
          </a:xfrm>
        </p:spPr>
        <p:txBody>
          <a:bodyPr/>
          <a:lstStyle/>
          <a:p>
            <a:r>
              <a:rPr lang="en-US" dirty="0">
                <a:latin typeface="Times New Roman" panose="02020603050405020304" pitchFamily="18" charset="0"/>
                <a:cs typeface="Times New Roman" panose="02020603050405020304" pitchFamily="18" charset="0"/>
              </a:rPr>
              <a:t>Result Analysis</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78295" y="1947205"/>
            <a:ext cx="4916556" cy="400110"/>
          </a:xfrm>
          <a:prstGeom prst="rect">
            <a:avLst/>
          </a:prstGeom>
          <a:noFill/>
        </p:spPr>
        <p:txBody>
          <a:bodyPr wrap="square" rtlCol="0">
            <a:spAutoFit/>
          </a:bodyPr>
          <a:lstStyle/>
          <a:p>
            <a:pPr marL="285750" indent="-285750">
              <a:buFont typeface="Wingdings" panose="05000000000000000000" pitchFamily="2" charset="2"/>
              <a:buChar char="ü"/>
            </a:pPr>
            <a:r>
              <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rPr>
              <a:t>BiLSTM Model</a:t>
            </a:r>
            <a:endPar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5305646" y="1577009"/>
            <a:ext cx="5961909" cy="3579782"/>
          </a:xfrm>
          <a:prstGeom prst="rect">
            <a:avLst/>
          </a:prstGeom>
        </p:spPr>
      </p:pic>
      <p:sp>
        <p:nvSpPr>
          <p:cNvPr id="7" name="TextBox 6"/>
          <p:cNvSpPr txBox="1"/>
          <p:nvPr/>
        </p:nvSpPr>
        <p:spPr>
          <a:xfrm>
            <a:off x="424070" y="2504661"/>
            <a:ext cx="4267199" cy="1754326"/>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effectLst/>
                <a:latin typeface="Times New Roman" panose="02020603050405020304" pitchFamily="18" charset="0"/>
                <a:ea typeface="Calibri" panose="020F0502020204030204" charset="0"/>
                <a:cs typeface="Times New Roman" panose="02020603050405020304" pitchFamily="18" charset="0"/>
              </a:rPr>
              <a:t>Our input is bidirectional and flows in both directions, setting a BiLSTM apart from a conventional LSTM.</a:t>
            </a:r>
            <a:endParaRPr lang="en-US" sz="1800" dirty="0">
              <a:effectLst/>
              <a:latin typeface="Times New Roman" panose="02020603050405020304" pitchFamily="18" charset="0"/>
              <a:ea typeface="Calibri" panose="020F0502020204030204"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effectLst/>
                <a:latin typeface="Times New Roman" panose="02020603050405020304" pitchFamily="18" charset="0"/>
                <a:ea typeface="Calibri" panose="020F0502020204030204" charset="0"/>
                <a:cs typeface="Times New Roman" panose="02020603050405020304" pitchFamily="18" charset="0"/>
              </a:rPr>
              <a:t>Giving  better optimization and prediction result. </a:t>
            </a:r>
            <a:endParaRPr lang="en-US" dirty="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5530"/>
            <a:ext cx="10353762" cy="821635"/>
          </a:xfrm>
        </p:spPr>
        <p:txBody>
          <a:bodyPr/>
          <a:lstStyle/>
          <a:p>
            <a:r>
              <a:rPr lang="en-US" dirty="0">
                <a:latin typeface="Times New Roman" panose="02020603050405020304" pitchFamily="18" charset="0"/>
                <a:cs typeface="Times New Roman" panose="02020603050405020304" pitchFamily="18" charset="0"/>
              </a:rPr>
              <a:t>Result Analysis</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78295" y="1947205"/>
            <a:ext cx="4916556" cy="400110"/>
          </a:xfrm>
          <a:prstGeom prst="rect">
            <a:avLst/>
          </a:prstGeom>
          <a:noFill/>
        </p:spPr>
        <p:txBody>
          <a:bodyPr wrap="square" rtlCol="0">
            <a:spAutoFit/>
          </a:bodyPr>
          <a:lstStyle/>
          <a:p>
            <a:pPr marL="285750" indent="-285750">
              <a:buFont typeface="Wingdings" panose="05000000000000000000" pitchFamily="2" charset="2"/>
              <a:buChar char="ü"/>
            </a:pPr>
            <a:r>
              <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rPr>
              <a:t>ARIMA Model</a:t>
            </a:r>
            <a:endPar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5523237" y="1391479"/>
            <a:ext cx="5860380" cy="4020493"/>
          </a:xfrm>
          <a:prstGeom prst="rect">
            <a:avLst/>
          </a:prstGeom>
        </p:spPr>
      </p:pic>
      <p:sp>
        <p:nvSpPr>
          <p:cNvPr id="5" name="TextBox 4"/>
          <p:cNvSpPr txBox="1"/>
          <p:nvPr/>
        </p:nvSpPr>
        <p:spPr>
          <a:xfrm>
            <a:off x="808383" y="2888974"/>
            <a:ext cx="414793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ea typeface="Calibri" panose="020F0502020204030204" charset="0"/>
                <a:cs typeface="Times New Roman" panose="02020603050405020304" pitchFamily="18" charset="0"/>
              </a:rPr>
              <a:t>I</a:t>
            </a:r>
            <a:r>
              <a:rPr lang="en-US" sz="1800" dirty="0">
                <a:effectLst/>
                <a:latin typeface="Times New Roman" panose="02020603050405020304" pitchFamily="18" charset="0"/>
                <a:ea typeface="Calibri" panose="020F0502020204030204" charset="0"/>
                <a:cs typeface="Times New Roman" panose="02020603050405020304" pitchFamily="18" charset="0"/>
              </a:rPr>
              <a:t>t has the capability to capture sudden ups and downs in stock price .</a:t>
            </a:r>
            <a:endParaRPr lang="en-US"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5530"/>
            <a:ext cx="10353762" cy="821635"/>
          </a:xfrm>
        </p:spPr>
        <p:txBody>
          <a:bodyPr/>
          <a:lstStyle/>
          <a:p>
            <a:r>
              <a:rPr lang="en-US" dirty="0">
                <a:latin typeface="Times New Roman" panose="02020603050405020304" pitchFamily="18" charset="0"/>
                <a:cs typeface="Times New Roman" panose="02020603050405020304" pitchFamily="18" charset="0"/>
              </a:rPr>
              <a:t>Result Analysis</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78295" y="1696277"/>
            <a:ext cx="4916556" cy="400110"/>
          </a:xfrm>
          <a:prstGeom prst="rect">
            <a:avLst/>
          </a:prstGeom>
          <a:noFill/>
        </p:spPr>
        <p:txBody>
          <a:bodyPr wrap="square" rtlCol="0">
            <a:spAutoFit/>
          </a:bodyPr>
          <a:lstStyle/>
          <a:p>
            <a:pPr marL="285750" indent="-285750">
              <a:buFont typeface="Wingdings" panose="05000000000000000000" pitchFamily="2" charset="2"/>
              <a:buChar char="ü"/>
            </a:pPr>
            <a:r>
              <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rPr>
              <a:t>HMM</a:t>
            </a:r>
            <a:endPar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5728674" y="1696278"/>
            <a:ext cx="5637531" cy="3609369"/>
          </a:xfrm>
          <a:prstGeom prst="rect">
            <a:avLst/>
          </a:prstGeom>
        </p:spPr>
      </p:pic>
      <p:sp>
        <p:nvSpPr>
          <p:cNvPr id="5" name="TextBox 4"/>
          <p:cNvSpPr txBox="1"/>
          <p:nvPr/>
        </p:nvSpPr>
        <p:spPr>
          <a:xfrm>
            <a:off x="371060" y="2345974"/>
            <a:ext cx="4823791"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Here, the 10 hidden components (or states) of our data were quickly recognized by the Hidden Markov model. The test data for the preceding 50 days will be used to test all potential outcomes for each of the days for which we will predict closing prices.</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HMM , the task is to extract the hidden parameters from the visible parameters in a system considered a Markov process with unknown parameters.</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Both long-term and short-term investors, this model will be very helpful.</a:t>
            </a:r>
            <a:endParaRPr lang="en-US"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a:xfrm>
            <a:off x="10740250" y="6133729"/>
            <a:ext cx="753545" cy="365125"/>
          </a:xfrm>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5530"/>
            <a:ext cx="10353762" cy="821635"/>
          </a:xfrm>
        </p:spPr>
        <p:txBody>
          <a:bodyPr/>
          <a:lstStyle/>
          <a:p>
            <a:r>
              <a:rPr lang="en-US" dirty="0">
                <a:latin typeface="Times New Roman" panose="02020603050405020304" pitchFamily="18" charset="0"/>
                <a:cs typeface="Times New Roman" panose="02020603050405020304" pitchFamily="18" charset="0"/>
              </a:rPr>
              <a:t>Result Analysis</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78295" y="1947205"/>
            <a:ext cx="4916556" cy="400110"/>
          </a:xfrm>
          <a:prstGeom prst="rect">
            <a:avLst/>
          </a:prstGeom>
          <a:noFill/>
        </p:spPr>
        <p:txBody>
          <a:bodyPr wrap="square" rtlCol="0">
            <a:spAutoFit/>
          </a:bodyPr>
          <a:lstStyle/>
          <a:p>
            <a:pPr marL="285750" indent="-285750">
              <a:buFont typeface="Wingdings" panose="05000000000000000000" pitchFamily="2" charset="2"/>
              <a:buChar char="ü"/>
            </a:pPr>
            <a:r>
              <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rPr>
              <a:t>LSTM Model</a:t>
            </a:r>
            <a:endPar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5332630" y="1431235"/>
            <a:ext cx="5438151" cy="3768086"/>
          </a:xfrm>
          <a:prstGeom prst="rect">
            <a:avLst/>
          </a:prstGeom>
        </p:spPr>
      </p:pic>
      <p:sp>
        <p:nvSpPr>
          <p:cNvPr id="6" name="TextBox 5"/>
          <p:cNvSpPr txBox="1"/>
          <p:nvPr/>
        </p:nvSpPr>
        <p:spPr>
          <a:xfrm>
            <a:off x="121873" y="2623930"/>
            <a:ext cx="5072978"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charset="0"/>
                <a:cs typeface="Times New Roman" panose="02020603050405020304" pitchFamily="18" charset="0"/>
              </a:rPr>
              <a:t>LSTM could not perform well because our dataset is stationary means no trends or pattern with respect to time.</a:t>
            </a:r>
            <a:endParaRPr lang="en-US" sz="1800" dirty="0">
              <a:effectLst/>
              <a:latin typeface="Times New Roman" panose="02020603050405020304" pitchFamily="18" charset="0"/>
              <a:ea typeface="Calibri" panose="020F0502020204030204" charset="0"/>
              <a:cs typeface="Times New Roman" panose="02020603050405020304" pitchFamily="18" charset="0"/>
            </a:endParaRP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dirty="0">
                <a:effectLst/>
                <a:latin typeface="Times New Roman" panose="02020603050405020304" pitchFamily="18" charset="0"/>
                <a:ea typeface="Calibri" panose="020F0502020204030204" charset="0"/>
                <a:cs typeface="Times New Roman" panose="02020603050405020304" pitchFamily="18" charset="0"/>
              </a:rPr>
              <a:t>Giving better when there is huge amount of data.</a:t>
            </a:r>
            <a:endParaRPr lang="en-US"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5530"/>
            <a:ext cx="10353762" cy="821635"/>
          </a:xfrm>
        </p:spPr>
        <p:txBody>
          <a:bodyPr/>
          <a:lstStyle/>
          <a:p>
            <a:r>
              <a:rPr lang="en-US" dirty="0">
                <a:latin typeface="Times New Roman" panose="02020603050405020304" pitchFamily="18" charset="0"/>
                <a:cs typeface="Times New Roman" panose="02020603050405020304" pitchFamily="18" charset="0"/>
              </a:rPr>
              <a:t>Result Analysis</a:t>
            </a:r>
            <a:endParaRPr lang="en-US"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5861753" y="1537252"/>
            <a:ext cx="5546982" cy="3513214"/>
          </a:xfrm>
          <a:prstGeom prst="rect">
            <a:avLst/>
          </a:prstGeom>
        </p:spPr>
      </p:pic>
      <p:sp>
        <p:nvSpPr>
          <p:cNvPr id="10" name="TextBox 9"/>
          <p:cNvSpPr txBox="1"/>
          <p:nvPr/>
        </p:nvSpPr>
        <p:spPr>
          <a:xfrm>
            <a:off x="278295" y="1947205"/>
            <a:ext cx="4916556" cy="400110"/>
          </a:xfrm>
          <a:prstGeom prst="rect">
            <a:avLst/>
          </a:prstGeom>
          <a:noFill/>
        </p:spPr>
        <p:txBody>
          <a:bodyPr wrap="square" rtlCol="0">
            <a:spAutoFit/>
          </a:bodyPr>
          <a:lstStyle/>
          <a:p>
            <a:pPr marL="285750" indent="-285750">
              <a:buFont typeface="Wingdings" panose="05000000000000000000" pitchFamily="2" charset="2"/>
              <a:buChar char="ü"/>
            </a:pPr>
            <a:r>
              <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rPr>
              <a:t>Transformer Model</a:t>
            </a:r>
            <a:endPar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278296" y="2385391"/>
            <a:ext cx="5353878"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a:t> </a:t>
            </a:r>
            <a:r>
              <a:rPr lang="en-US" dirty="0">
                <a:latin typeface="Times New Roman" panose="02020603050405020304" pitchFamily="18" charset="0"/>
                <a:cs typeface="Times New Roman" panose="02020603050405020304" pitchFamily="18" charset="0"/>
              </a:rPr>
              <a:t>In our transformer model we used 60 attention head and Embedding size for attention was 46.</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Number of transformer block was 5,Which is well fitted for our ten thousand data .</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Adam optimizer and 0.14% dropout were used</a:t>
            </a:r>
            <a:r>
              <a:rPr lang="en-US" dirty="0"/>
              <a:t>.</a:t>
            </a:r>
            <a:endParaRPr lang="en-US" dirty="0"/>
          </a:p>
        </p:txBody>
      </p:sp>
      <p:sp>
        <p:nvSpPr>
          <p:cNvPr id="13" name="Slide Number Placeholder 12"/>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5530"/>
            <a:ext cx="10353762" cy="821635"/>
          </a:xfrm>
        </p:spPr>
        <p:txBody>
          <a:bodyPr/>
          <a:lstStyle/>
          <a:p>
            <a:r>
              <a:rPr lang="en-US" dirty="0">
                <a:latin typeface="Times New Roman" panose="02020603050405020304" pitchFamily="18" charset="0"/>
                <a:cs typeface="Times New Roman" panose="02020603050405020304" pitchFamily="18" charset="0"/>
              </a:rPr>
              <a:t>Result Analysis</a:t>
            </a:r>
            <a:endParaRPr lang="en-US" dirty="0">
              <a:latin typeface="Times New Roman" panose="02020603050405020304" pitchFamily="18" charset="0"/>
              <a:cs typeface="Times New Roman" panose="02020603050405020304" pitchFamily="18" charset="0"/>
            </a:endParaRPr>
          </a:p>
        </p:txBody>
      </p:sp>
      <p:graphicFrame>
        <p:nvGraphicFramePr>
          <p:cNvPr id="6" name="Table 6"/>
          <p:cNvGraphicFramePr>
            <a:graphicFrameLocks noGrp="1"/>
          </p:cNvGraphicFramePr>
          <p:nvPr/>
        </p:nvGraphicFramePr>
        <p:xfrm>
          <a:off x="1974574" y="2040834"/>
          <a:ext cx="8415128" cy="3392556"/>
        </p:xfrm>
        <a:graphic>
          <a:graphicData uri="http://schemas.openxmlformats.org/drawingml/2006/table">
            <a:tbl>
              <a:tblPr firstRow="1" bandRow="1">
                <a:tableStyleId>{D27102A9-8310-4765-A935-A1911B00CA55}</a:tableStyleId>
              </a:tblPr>
              <a:tblGrid>
                <a:gridCol w="2103782"/>
                <a:gridCol w="2103782"/>
                <a:gridCol w="2103782"/>
                <a:gridCol w="2103782"/>
              </a:tblGrid>
              <a:tr h="565426">
                <a:tc>
                  <a:txBody>
                    <a:bodyPr/>
                    <a:lstStyle/>
                    <a:p>
                      <a:r>
                        <a:rPr lang="en-US" sz="2000" dirty="0">
                          <a:solidFill>
                            <a:schemeClr val="accent6">
                              <a:lumMod val="60000"/>
                              <a:lumOff val="40000"/>
                            </a:schemeClr>
                          </a:solidFill>
                          <a:latin typeface="Times New Roman" panose="02020603050405020304" pitchFamily="18" charset="0"/>
                          <a:cs typeface="Times New Roman" panose="02020603050405020304" pitchFamily="18" charset="0"/>
                        </a:rPr>
                        <a:t>Model</a:t>
                      </a:r>
                      <a:endParaRPr lang="en-US" sz="2000" dirty="0">
                        <a:solidFill>
                          <a:schemeClr val="accent6">
                            <a:lumMod val="60000"/>
                            <a:lumOff val="40000"/>
                          </a:schemeClr>
                        </a:solidFill>
                        <a:latin typeface="Times New Roman" panose="02020603050405020304" pitchFamily="18" charset="0"/>
                        <a:cs typeface="Times New Roman" panose="02020603050405020304" pitchFamily="18" charset="0"/>
                      </a:endParaRPr>
                    </a:p>
                  </a:txBody>
                  <a:tcPr/>
                </a:tc>
                <a:tc>
                  <a:txBody>
                    <a:bodyPr/>
                    <a:lstStyle/>
                    <a:p>
                      <a:r>
                        <a:rPr lang="en-US" sz="2000" dirty="0">
                          <a:solidFill>
                            <a:schemeClr val="accent6">
                              <a:lumMod val="60000"/>
                              <a:lumOff val="40000"/>
                            </a:schemeClr>
                          </a:solidFill>
                          <a:latin typeface="Times New Roman" panose="02020603050405020304" pitchFamily="18" charset="0"/>
                          <a:cs typeface="Times New Roman" panose="02020603050405020304" pitchFamily="18" charset="0"/>
                        </a:rPr>
                        <a:t>MAE</a:t>
                      </a:r>
                      <a:endParaRPr lang="en-US" sz="2000" dirty="0">
                        <a:solidFill>
                          <a:schemeClr val="accent6">
                            <a:lumMod val="60000"/>
                            <a:lumOff val="40000"/>
                          </a:schemeClr>
                        </a:solidFill>
                        <a:latin typeface="Times New Roman" panose="02020603050405020304" pitchFamily="18" charset="0"/>
                        <a:cs typeface="Times New Roman" panose="02020603050405020304" pitchFamily="18" charset="0"/>
                      </a:endParaRPr>
                    </a:p>
                  </a:txBody>
                  <a:tcPr/>
                </a:tc>
                <a:tc>
                  <a:txBody>
                    <a:bodyPr/>
                    <a:lstStyle/>
                    <a:p>
                      <a:r>
                        <a:rPr lang="en-US" sz="2000" dirty="0">
                          <a:solidFill>
                            <a:schemeClr val="accent6">
                              <a:lumMod val="60000"/>
                              <a:lumOff val="40000"/>
                            </a:schemeClr>
                          </a:solidFill>
                          <a:latin typeface="Times New Roman" panose="02020603050405020304" pitchFamily="18" charset="0"/>
                          <a:cs typeface="Times New Roman" panose="02020603050405020304" pitchFamily="18" charset="0"/>
                        </a:rPr>
                        <a:t>MSE</a:t>
                      </a:r>
                      <a:endParaRPr lang="en-US" sz="2000" dirty="0">
                        <a:solidFill>
                          <a:schemeClr val="accent6">
                            <a:lumMod val="60000"/>
                            <a:lumOff val="40000"/>
                          </a:schemeClr>
                        </a:solidFill>
                        <a:latin typeface="Times New Roman" panose="02020603050405020304" pitchFamily="18" charset="0"/>
                        <a:cs typeface="Times New Roman" panose="02020603050405020304" pitchFamily="18" charset="0"/>
                      </a:endParaRPr>
                    </a:p>
                  </a:txBody>
                  <a:tcPr/>
                </a:tc>
                <a:tc>
                  <a:txBody>
                    <a:bodyPr/>
                    <a:lstStyle/>
                    <a:p>
                      <a:r>
                        <a:rPr lang="en-US" sz="2000" dirty="0">
                          <a:solidFill>
                            <a:schemeClr val="accent6">
                              <a:lumMod val="60000"/>
                              <a:lumOff val="40000"/>
                            </a:schemeClr>
                          </a:solidFill>
                          <a:latin typeface="Times New Roman" panose="02020603050405020304" pitchFamily="18" charset="0"/>
                          <a:cs typeface="Times New Roman" panose="02020603050405020304" pitchFamily="18" charset="0"/>
                        </a:rPr>
                        <a:t>RMSE</a:t>
                      </a:r>
                      <a:endParaRPr lang="en-US" sz="2000" dirty="0">
                        <a:solidFill>
                          <a:schemeClr val="accent6">
                            <a:lumMod val="60000"/>
                            <a:lumOff val="40000"/>
                          </a:schemeClr>
                        </a:solidFill>
                        <a:latin typeface="Times New Roman" panose="02020603050405020304" pitchFamily="18" charset="0"/>
                        <a:cs typeface="Times New Roman" panose="02020603050405020304" pitchFamily="18" charset="0"/>
                      </a:endParaRPr>
                    </a:p>
                  </a:txBody>
                  <a:tcPr/>
                </a:tc>
              </a:tr>
              <a:tr h="565426">
                <a:tc>
                  <a:txBody>
                    <a:bodyPr/>
                    <a:lstStyle/>
                    <a:p>
                      <a:r>
                        <a:rPr lang="en-US" dirty="0">
                          <a:latin typeface="Times New Roman" panose="02020603050405020304" pitchFamily="18" charset="0"/>
                          <a:cs typeface="Times New Roman" panose="02020603050405020304" pitchFamily="18" charset="0"/>
                        </a:rPr>
                        <a:t>Transformer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0.099</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0.023</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0.153</a:t>
                      </a:r>
                      <a:endParaRPr lang="en-US" dirty="0">
                        <a:latin typeface="Times New Roman" panose="02020603050405020304" pitchFamily="18" charset="0"/>
                        <a:cs typeface="Times New Roman" panose="02020603050405020304" pitchFamily="18" charset="0"/>
                      </a:endParaRPr>
                    </a:p>
                  </a:txBody>
                  <a:tcPr/>
                </a:tc>
              </a:tr>
              <a:tr h="565426">
                <a:tc>
                  <a:txBody>
                    <a:bodyPr/>
                    <a:lstStyle/>
                    <a:p>
                      <a:r>
                        <a:rPr lang="en-US" dirty="0">
                          <a:latin typeface="Times New Roman" panose="02020603050405020304" pitchFamily="18" charset="0"/>
                          <a:cs typeface="Times New Roman" panose="02020603050405020304" pitchFamily="18" charset="0"/>
                        </a:rPr>
                        <a:t>HMM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0.486</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0.041</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0.202</a:t>
                      </a:r>
                      <a:endParaRPr lang="en-US" dirty="0">
                        <a:latin typeface="Times New Roman" panose="02020603050405020304" pitchFamily="18" charset="0"/>
                        <a:cs typeface="Times New Roman" panose="02020603050405020304" pitchFamily="18" charset="0"/>
                      </a:endParaRPr>
                    </a:p>
                  </a:txBody>
                  <a:tcPr/>
                </a:tc>
              </a:tr>
              <a:tr h="565426">
                <a:tc>
                  <a:txBody>
                    <a:bodyPr/>
                    <a:lstStyle/>
                    <a:p>
                      <a:r>
                        <a:rPr lang="en-US" dirty="0">
                          <a:latin typeface="Times New Roman" panose="02020603050405020304" pitchFamily="18" charset="0"/>
                          <a:cs typeface="Times New Roman" panose="02020603050405020304" pitchFamily="18" charset="0"/>
                        </a:rPr>
                        <a:t>ARIMA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5.467</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44.539</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6.674</a:t>
                      </a:r>
                      <a:endParaRPr lang="en-US" dirty="0">
                        <a:latin typeface="Times New Roman" panose="02020603050405020304" pitchFamily="18" charset="0"/>
                        <a:cs typeface="Times New Roman" panose="02020603050405020304" pitchFamily="18" charset="0"/>
                      </a:endParaRPr>
                    </a:p>
                  </a:txBody>
                  <a:tcPr/>
                </a:tc>
              </a:tr>
              <a:tr h="565426">
                <a:tc>
                  <a:txBody>
                    <a:bodyPr/>
                    <a:lstStyle/>
                    <a:p>
                      <a:r>
                        <a:rPr lang="en-US" dirty="0">
                          <a:latin typeface="Times New Roman" panose="02020603050405020304" pitchFamily="18" charset="0"/>
                          <a:cs typeface="Times New Roman" panose="02020603050405020304" pitchFamily="18" charset="0"/>
                        </a:rPr>
                        <a:t>BiLSTM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11.256</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217.860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14.760</a:t>
                      </a:r>
                      <a:endParaRPr lang="en-US" dirty="0">
                        <a:latin typeface="Times New Roman" panose="02020603050405020304" pitchFamily="18" charset="0"/>
                        <a:cs typeface="Times New Roman" panose="02020603050405020304" pitchFamily="18" charset="0"/>
                      </a:endParaRPr>
                    </a:p>
                  </a:txBody>
                  <a:tcPr/>
                </a:tc>
              </a:tr>
              <a:tr h="565426">
                <a:tc>
                  <a:txBody>
                    <a:bodyPr/>
                    <a:lstStyle/>
                    <a:p>
                      <a:r>
                        <a:rPr lang="en-US" dirty="0">
                          <a:latin typeface="Times New Roman" panose="02020603050405020304" pitchFamily="18" charset="0"/>
                          <a:cs typeface="Times New Roman" panose="02020603050405020304" pitchFamily="18" charset="0"/>
                        </a:rPr>
                        <a:t>LSTM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18.541</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461.942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21.493</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4" name="Slide Number Placeholder 3"/>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5530"/>
            <a:ext cx="10353762" cy="821635"/>
          </a:xfrm>
        </p:spPr>
        <p:txBody>
          <a:bodyPr/>
          <a:lstStyle/>
          <a:p>
            <a:r>
              <a:rPr lang="en-US" dirty="0">
                <a:latin typeface="Times New Roman" panose="02020603050405020304" pitchFamily="18" charset="0"/>
                <a:cs typeface="Times New Roman" panose="02020603050405020304" pitchFamily="18" charset="0"/>
              </a:rPr>
              <a:t>Result Analysis(cont..)</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736035" y="1895060"/>
            <a:ext cx="8521148" cy="289310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Attention module of the Transformer performs its calculations repeatedly and concurrently.</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 comparing LSTM and Bidirectional LSTM, Bidirectional LSTM performs better than LSTM.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rPr>
              <a:t>                         Transformer &gt; HMM &gt; ARIMA &gt; BiLSTM &gt; LSTM</a:t>
            </a:r>
            <a:endParaRPr lang="en-US" sz="2000" b="1"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57300"/>
          </a:xfrm>
        </p:spPr>
        <p:txBody>
          <a:bodyPr>
            <a:normAutofit/>
          </a:bodyPr>
          <a:lstStyle/>
          <a:p>
            <a:r>
              <a:rPr lang="en-US"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graphicFrame>
        <p:nvGraphicFramePr>
          <p:cNvPr id="12" name="Content Placeholder 2" descr="SmartArt graphic"/>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4540102" y="4036874"/>
            <a:ext cx="2503429" cy="147732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By treating stock market data as a time series, one can use past stock prices to predict stock prices for the next month.</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911548" y="3933825"/>
            <a:ext cx="3273902" cy="1754326"/>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It reveals the future behavior of the market, always helping investors understand when and what types of stocks can be purchased to grow their investment. </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371601" y="4067232"/>
            <a:ext cx="2300484"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Despite volatility, stock prices are more than just randomly generated numbers.</a:t>
            </a:r>
            <a:endParaRPr lang="en-US" dirty="0">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3490494" y="2235386"/>
            <a:ext cx="5211011" cy="2677656"/>
          </a:xfrm>
          <a:prstGeom prst="rect">
            <a:avLst/>
          </a:prstGeom>
          <a:noFill/>
        </p:spPr>
        <p:txBody>
          <a:bodyPr wrap="square" rtlCol="0">
            <a:spAutoFit/>
          </a:bodyPr>
          <a:lstStyle/>
          <a:p>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Aysha Shiddika                180104054</a:t>
            </a: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a:p>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a:p>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Hasan Bin Jamal              180104070</a:t>
            </a: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a:p>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a:p>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Fatima Juairiah                 180104071</a:t>
            </a: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a:p>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a:p>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Mostafa Mahatabe            180104074</a:t>
            </a:r>
            <a:endParaRPr lang="en-US" sz="24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7018" y="2767566"/>
            <a:ext cx="3530614" cy="1028257"/>
          </a:xfrm>
        </p:spPr>
        <p:txBody>
          <a:bodyPr>
            <a:normAutofit/>
          </a:bodyPr>
          <a:lstStyle/>
          <a:p>
            <a:pPr marL="36830" indent="0">
              <a:buNone/>
            </a:pPr>
            <a:r>
              <a:rPr lang="en-US" sz="4000" b="1" dirty="0"/>
              <a:t>Thank you</a:t>
            </a:r>
            <a:endParaRPr lang="en-US" sz="4000" b="1"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374" y="238540"/>
            <a:ext cx="10512183" cy="1219200"/>
          </a:xfrm>
        </p:spPr>
        <p:txBody>
          <a:bodyPr/>
          <a:lstStyle/>
          <a:p>
            <a:r>
              <a:rPr lang="en-US" dirty="0">
                <a:latin typeface="Times New Roman" panose="02020603050405020304" pitchFamily="18" charset="0"/>
                <a:cs typeface="Times New Roman" panose="02020603050405020304" pitchFamily="18" charset="0"/>
              </a:rPr>
              <a:t>Table of Contents</a:t>
            </a:r>
            <a:endParaRPr lang="en-US"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6011465" y="2054530"/>
            <a:ext cx="2788524" cy="523220"/>
          </a:xfrm>
          <a:prstGeom prst="rect">
            <a:avLst/>
          </a:prstGeom>
          <a:noFill/>
        </p:spPr>
        <p:txBody>
          <a:bodyPr wrap="square" rtlCol="0">
            <a:spAutoFit/>
          </a:bodyPr>
          <a:lstStyle/>
          <a:p>
            <a:r>
              <a:rPr lang="en-US" sz="2800" dirty="0">
                <a:solidFill>
                  <a:schemeClr val="accent6">
                    <a:lumMod val="20000"/>
                    <a:lumOff val="80000"/>
                  </a:schemeClr>
                </a:solidFill>
                <a:latin typeface="Times New Roman" panose="02020603050405020304" pitchFamily="18" charset="0"/>
                <a:cs typeface="Times New Roman" panose="02020603050405020304" pitchFamily="18" charset="0"/>
              </a:rPr>
              <a:t>Introduction</a:t>
            </a:r>
            <a:endParaRPr lang="en-US" sz="28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31" name="Picture 30"/>
          <p:cNvPicPr>
            <a:picLocks noChangeAspect="1"/>
          </p:cNvPicPr>
          <p:nvPr/>
        </p:nvPicPr>
        <p:blipFill>
          <a:blip r:embed="rId1"/>
          <a:stretch>
            <a:fillRect/>
          </a:stretch>
        </p:blipFill>
        <p:spPr>
          <a:xfrm>
            <a:off x="302811" y="2318586"/>
            <a:ext cx="3396977" cy="3809798"/>
          </a:xfrm>
          <a:prstGeom prst="rect">
            <a:avLst/>
          </a:prstGeom>
        </p:spPr>
      </p:pic>
      <p:pic>
        <p:nvPicPr>
          <p:cNvPr id="56" name="Google Shape;109;p3"/>
          <p:cNvPicPr preferRelativeResize="0"/>
          <p:nvPr/>
        </p:nvPicPr>
        <p:blipFill rotWithShape="1">
          <a:blip r:embed="rId2"/>
          <a:srcRect/>
          <a:stretch>
            <a:fillRect/>
          </a:stretch>
        </p:blipFill>
        <p:spPr>
          <a:xfrm>
            <a:off x="3699788" y="2110950"/>
            <a:ext cx="978980" cy="566499"/>
          </a:xfrm>
          <a:prstGeom prst="rect">
            <a:avLst/>
          </a:prstGeom>
          <a:noFill/>
          <a:ln>
            <a:noFill/>
          </a:ln>
        </p:spPr>
      </p:pic>
      <p:sp>
        <p:nvSpPr>
          <p:cNvPr id="57" name="Google Shape;96;p3"/>
          <p:cNvSpPr txBox="1"/>
          <p:nvPr/>
        </p:nvSpPr>
        <p:spPr>
          <a:xfrm>
            <a:off x="4709298" y="2041304"/>
            <a:ext cx="922085" cy="528198"/>
          </a:xfrm>
          <a:prstGeom prst="rect">
            <a:avLst/>
          </a:prstGeom>
          <a:noFill/>
          <a:ln>
            <a:noFill/>
          </a:ln>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spcBef>
                <a:spcPts val="0"/>
              </a:spcBef>
              <a:buSzPts val="3000"/>
            </a:pPr>
            <a:r>
              <a:rPr lang="en-US" sz="3200" dirty="0"/>
              <a:t>01</a:t>
            </a:r>
            <a:endParaRPr lang="en-US" sz="3200" dirty="0"/>
          </a:p>
        </p:txBody>
      </p:sp>
      <p:pic>
        <p:nvPicPr>
          <p:cNvPr id="58" name="Google Shape;109;p3"/>
          <p:cNvPicPr preferRelativeResize="0"/>
          <p:nvPr/>
        </p:nvPicPr>
        <p:blipFill rotWithShape="1">
          <a:blip r:embed="rId2"/>
          <a:srcRect/>
          <a:stretch>
            <a:fillRect/>
          </a:stretch>
        </p:blipFill>
        <p:spPr>
          <a:xfrm>
            <a:off x="3701520" y="2748320"/>
            <a:ext cx="978980" cy="566499"/>
          </a:xfrm>
          <a:prstGeom prst="rect">
            <a:avLst/>
          </a:prstGeom>
          <a:noFill/>
          <a:ln>
            <a:noFill/>
          </a:ln>
        </p:spPr>
      </p:pic>
      <p:pic>
        <p:nvPicPr>
          <p:cNvPr id="59" name="Google Shape;109;p3"/>
          <p:cNvPicPr preferRelativeResize="0"/>
          <p:nvPr/>
        </p:nvPicPr>
        <p:blipFill rotWithShape="1">
          <a:blip r:embed="rId2"/>
          <a:srcRect/>
          <a:stretch>
            <a:fillRect/>
          </a:stretch>
        </p:blipFill>
        <p:spPr>
          <a:xfrm>
            <a:off x="3687423" y="4038900"/>
            <a:ext cx="978980" cy="566499"/>
          </a:xfrm>
          <a:prstGeom prst="rect">
            <a:avLst/>
          </a:prstGeom>
          <a:noFill/>
          <a:ln>
            <a:noFill/>
          </a:ln>
        </p:spPr>
      </p:pic>
      <p:pic>
        <p:nvPicPr>
          <p:cNvPr id="60" name="Google Shape;109;p3"/>
          <p:cNvPicPr preferRelativeResize="0"/>
          <p:nvPr/>
        </p:nvPicPr>
        <p:blipFill rotWithShape="1">
          <a:blip r:embed="rId2"/>
          <a:srcRect/>
          <a:stretch>
            <a:fillRect/>
          </a:stretch>
        </p:blipFill>
        <p:spPr>
          <a:xfrm>
            <a:off x="3687423" y="4649437"/>
            <a:ext cx="978980" cy="566499"/>
          </a:xfrm>
          <a:prstGeom prst="rect">
            <a:avLst/>
          </a:prstGeom>
          <a:noFill/>
          <a:ln>
            <a:noFill/>
          </a:ln>
        </p:spPr>
      </p:pic>
      <p:pic>
        <p:nvPicPr>
          <p:cNvPr id="61" name="Google Shape;109;p3"/>
          <p:cNvPicPr preferRelativeResize="0"/>
          <p:nvPr/>
        </p:nvPicPr>
        <p:blipFill rotWithShape="1">
          <a:blip r:embed="rId2"/>
          <a:srcRect/>
          <a:stretch>
            <a:fillRect/>
          </a:stretch>
        </p:blipFill>
        <p:spPr>
          <a:xfrm>
            <a:off x="3682941" y="5312623"/>
            <a:ext cx="978980" cy="566499"/>
          </a:xfrm>
          <a:prstGeom prst="rect">
            <a:avLst/>
          </a:prstGeom>
          <a:noFill/>
          <a:ln>
            <a:noFill/>
          </a:ln>
        </p:spPr>
      </p:pic>
      <p:pic>
        <p:nvPicPr>
          <p:cNvPr id="62" name="Google Shape;109;p3"/>
          <p:cNvPicPr preferRelativeResize="0"/>
          <p:nvPr/>
        </p:nvPicPr>
        <p:blipFill rotWithShape="1">
          <a:blip r:embed="rId2"/>
          <a:srcRect/>
          <a:stretch>
            <a:fillRect/>
          </a:stretch>
        </p:blipFill>
        <p:spPr>
          <a:xfrm>
            <a:off x="3687423" y="3383497"/>
            <a:ext cx="978980" cy="566499"/>
          </a:xfrm>
          <a:prstGeom prst="rect">
            <a:avLst/>
          </a:prstGeom>
          <a:noFill/>
          <a:ln>
            <a:noFill/>
          </a:ln>
        </p:spPr>
      </p:pic>
      <p:sp>
        <p:nvSpPr>
          <p:cNvPr id="63" name="Google Shape;96;p3"/>
          <p:cNvSpPr txBox="1"/>
          <p:nvPr/>
        </p:nvSpPr>
        <p:spPr>
          <a:xfrm>
            <a:off x="4678768" y="3256794"/>
            <a:ext cx="922085" cy="528198"/>
          </a:xfrm>
          <a:prstGeom prst="rect">
            <a:avLst/>
          </a:prstGeom>
          <a:noFill/>
          <a:ln>
            <a:noFill/>
          </a:ln>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spcBef>
                <a:spcPts val="0"/>
              </a:spcBef>
              <a:buSzPts val="3000"/>
            </a:pPr>
            <a:r>
              <a:rPr lang="en-US" sz="3200" dirty="0"/>
              <a:t>03</a:t>
            </a:r>
            <a:endParaRPr lang="en-US" sz="3200" dirty="0"/>
          </a:p>
        </p:txBody>
      </p:sp>
      <p:sp>
        <p:nvSpPr>
          <p:cNvPr id="64" name="Google Shape;96;p3"/>
          <p:cNvSpPr txBox="1"/>
          <p:nvPr/>
        </p:nvSpPr>
        <p:spPr>
          <a:xfrm>
            <a:off x="4658008" y="3894164"/>
            <a:ext cx="922085" cy="528198"/>
          </a:xfrm>
          <a:prstGeom prst="rect">
            <a:avLst/>
          </a:prstGeom>
          <a:noFill/>
          <a:ln>
            <a:noFill/>
          </a:ln>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spcBef>
                <a:spcPts val="0"/>
              </a:spcBef>
              <a:buSzPts val="3000"/>
            </a:pPr>
            <a:r>
              <a:rPr lang="en-US" sz="3200" dirty="0"/>
              <a:t>04</a:t>
            </a:r>
            <a:endParaRPr lang="en-US" sz="3200" dirty="0"/>
          </a:p>
        </p:txBody>
      </p:sp>
      <p:sp>
        <p:nvSpPr>
          <p:cNvPr id="65" name="Google Shape;96;p3"/>
          <p:cNvSpPr txBox="1"/>
          <p:nvPr/>
        </p:nvSpPr>
        <p:spPr>
          <a:xfrm>
            <a:off x="4637758" y="4541996"/>
            <a:ext cx="922085" cy="528198"/>
          </a:xfrm>
          <a:prstGeom prst="rect">
            <a:avLst/>
          </a:prstGeom>
          <a:noFill/>
          <a:ln>
            <a:noFill/>
          </a:ln>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spcBef>
                <a:spcPts val="0"/>
              </a:spcBef>
              <a:buSzPts val="3000"/>
            </a:pPr>
            <a:r>
              <a:rPr lang="en-US" sz="3200" dirty="0"/>
              <a:t>05</a:t>
            </a:r>
            <a:endParaRPr lang="en-US" sz="3200" dirty="0"/>
          </a:p>
        </p:txBody>
      </p:sp>
      <p:sp>
        <p:nvSpPr>
          <p:cNvPr id="66" name="Google Shape;96;p3"/>
          <p:cNvSpPr txBox="1"/>
          <p:nvPr/>
        </p:nvSpPr>
        <p:spPr>
          <a:xfrm>
            <a:off x="4713990" y="5207681"/>
            <a:ext cx="922085" cy="528198"/>
          </a:xfrm>
          <a:prstGeom prst="rect">
            <a:avLst/>
          </a:prstGeom>
          <a:noFill/>
          <a:ln>
            <a:noFill/>
          </a:ln>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spcBef>
                <a:spcPts val="0"/>
              </a:spcBef>
              <a:buSzPts val="3000"/>
            </a:pPr>
            <a:endParaRPr lang="en-US" sz="3200" dirty="0"/>
          </a:p>
        </p:txBody>
      </p:sp>
      <p:sp>
        <p:nvSpPr>
          <p:cNvPr id="67" name="Google Shape;96;p3"/>
          <p:cNvSpPr txBox="1"/>
          <p:nvPr/>
        </p:nvSpPr>
        <p:spPr>
          <a:xfrm>
            <a:off x="4709298" y="2602843"/>
            <a:ext cx="922085" cy="528198"/>
          </a:xfrm>
          <a:prstGeom prst="rect">
            <a:avLst/>
          </a:prstGeom>
          <a:noFill/>
          <a:ln>
            <a:noFill/>
          </a:ln>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spcBef>
                <a:spcPts val="0"/>
              </a:spcBef>
              <a:buSzPts val="3000"/>
            </a:pPr>
            <a:r>
              <a:rPr lang="en-US" sz="3200" dirty="0"/>
              <a:t>02</a:t>
            </a:r>
            <a:endParaRPr lang="en-US" sz="3200" dirty="0"/>
          </a:p>
        </p:txBody>
      </p:sp>
      <p:sp>
        <p:nvSpPr>
          <p:cNvPr id="69" name="TextBox 68"/>
          <p:cNvSpPr txBox="1"/>
          <p:nvPr/>
        </p:nvSpPr>
        <p:spPr>
          <a:xfrm>
            <a:off x="5933154" y="4756816"/>
            <a:ext cx="2788524" cy="523220"/>
          </a:xfrm>
          <a:prstGeom prst="rect">
            <a:avLst/>
          </a:prstGeom>
          <a:noFill/>
        </p:spPr>
        <p:txBody>
          <a:bodyPr wrap="square" rtlCol="0">
            <a:spAutoFit/>
          </a:bodyPr>
          <a:lstStyle/>
          <a:p>
            <a:r>
              <a:rPr lang="en-US" sz="2800" dirty="0">
                <a:solidFill>
                  <a:schemeClr val="accent6">
                    <a:lumMod val="20000"/>
                    <a:lumOff val="80000"/>
                  </a:schemeClr>
                </a:solidFill>
                <a:latin typeface="Times New Roman" panose="02020603050405020304" pitchFamily="18" charset="0"/>
                <a:cs typeface="Times New Roman" panose="02020603050405020304" pitchFamily="18" charset="0"/>
              </a:rPr>
              <a:t> Result Analysis</a:t>
            </a:r>
            <a:endParaRPr lang="en-US" sz="28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70" name="TextBox 69"/>
          <p:cNvSpPr txBox="1"/>
          <p:nvPr/>
        </p:nvSpPr>
        <p:spPr>
          <a:xfrm>
            <a:off x="5933154" y="5342328"/>
            <a:ext cx="2788524" cy="523220"/>
          </a:xfrm>
          <a:prstGeom prst="rect">
            <a:avLst/>
          </a:prstGeom>
          <a:noFill/>
        </p:spPr>
        <p:txBody>
          <a:bodyPr wrap="square" rtlCol="0">
            <a:spAutoFit/>
          </a:bodyPr>
          <a:lstStyle/>
          <a:p>
            <a:r>
              <a:rPr lang="en-US" sz="2800" dirty="0">
                <a:solidFill>
                  <a:schemeClr val="accent6">
                    <a:lumMod val="20000"/>
                    <a:lumOff val="80000"/>
                  </a:schemeClr>
                </a:solidFill>
                <a:latin typeface="Times New Roman" panose="02020603050405020304" pitchFamily="18" charset="0"/>
                <a:cs typeface="Times New Roman" panose="02020603050405020304" pitchFamily="18" charset="0"/>
              </a:rPr>
              <a:t> Conclusion</a:t>
            </a:r>
            <a:endParaRPr lang="en-US" sz="28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71" name="TextBox 70"/>
          <p:cNvSpPr txBox="1"/>
          <p:nvPr/>
        </p:nvSpPr>
        <p:spPr>
          <a:xfrm>
            <a:off x="6024717" y="2737189"/>
            <a:ext cx="2788524" cy="523220"/>
          </a:xfrm>
          <a:prstGeom prst="rect">
            <a:avLst/>
          </a:prstGeom>
          <a:noFill/>
        </p:spPr>
        <p:txBody>
          <a:bodyPr wrap="square" rtlCol="0">
            <a:spAutoFit/>
          </a:bodyPr>
          <a:lstStyle/>
          <a:p>
            <a:r>
              <a:rPr lang="en-US" sz="2800" dirty="0">
                <a:solidFill>
                  <a:schemeClr val="accent6">
                    <a:lumMod val="20000"/>
                    <a:lumOff val="80000"/>
                  </a:schemeClr>
                </a:solidFill>
                <a:latin typeface="Times New Roman" panose="02020603050405020304" pitchFamily="18" charset="0"/>
                <a:cs typeface="Times New Roman" panose="02020603050405020304" pitchFamily="18" charset="0"/>
              </a:rPr>
              <a:t>Related Work </a:t>
            </a:r>
            <a:endParaRPr lang="en-US" sz="28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72" name="TextBox 71"/>
          <p:cNvSpPr txBox="1"/>
          <p:nvPr/>
        </p:nvSpPr>
        <p:spPr>
          <a:xfrm>
            <a:off x="5933154" y="3392046"/>
            <a:ext cx="2788524" cy="523220"/>
          </a:xfrm>
          <a:prstGeom prst="rect">
            <a:avLst/>
          </a:prstGeom>
          <a:noFill/>
        </p:spPr>
        <p:txBody>
          <a:bodyPr wrap="square" rtlCol="0">
            <a:spAutoFit/>
          </a:bodyPr>
          <a:lstStyle/>
          <a:p>
            <a:r>
              <a:rPr lang="en-US" sz="2800" dirty="0">
                <a:solidFill>
                  <a:schemeClr val="accent6">
                    <a:lumMod val="20000"/>
                    <a:lumOff val="80000"/>
                  </a:schemeClr>
                </a:solidFill>
                <a:latin typeface="Times New Roman" panose="02020603050405020304" pitchFamily="18" charset="0"/>
                <a:cs typeface="Times New Roman" panose="02020603050405020304" pitchFamily="18" charset="0"/>
              </a:rPr>
              <a:t> Dataset</a:t>
            </a:r>
            <a:endParaRPr lang="en-US" sz="28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74" name="Google Shape;96;p3"/>
          <p:cNvSpPr txBox="1"/>
          <p:nvPr/>
        </p:nvSpPr>
        <p:spPr>
          <a:xfrm>
            <a:off x="4641798" y="5280036"/>
            <a:ext cx="922085" cy="528198"/>
          </a:xfrm>
          <a:prstGeom prst="rect">
            <a:avLst/>
          </a:prstGeom>
          <a:noFill/>
          <a:ln>
            <a:noFill/>
          </a:ln>
          <a:effectLst>
            <a:outerShdw blurRad="25400" dir="17880000">
              <a:srgbClr val="000000">
                <a:alpha val="46000"/>
              </a:srgbClr>
            </a:outerShdw>
          </a:effectLst>
        </p:spPr>
        <p:txBody>
          <a:bodyPr spcFirstLastPara="1" vert="horz" wrap="square" lIns="91425" tIns="91425" rIns="91425" bIns="91425" rtlCol="0" anchor="ctr" anchorCtr="0">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spcBef>
                <a:spcPts val="0"/>
              </a:spcBef>
              <a:buSzPts val="3000"/>
            </a:pPr>
            <a:r>
              <a:rPr lang="en-US" sz="3200" dirty="0"/>
              <a:t>06</a:t>
            </a:r>
            <a:endParaRPr lang="en-US" sz="3200" dirty="0"/>
          </a:p>
        </p:txBody>
      </p:sp>
      <p:sp>
        <p:nvSpPr>
          <p:cNvPr id="75" name="TextBox 74"/>
          <p:cNvSpPr txBox="1"/>
          <p:nvPr/>
        </p:nvSpPr>
        <p:spPr>
          <a:xfrm>
            <a:off x="5899717" y="4046903"/>
            <a:ext cx="3655100" cy="523220"/>
          </a:xfrm>
          <a:prstGeom prst="rect">
            <a:avLst/>
          </a:prstGeom>
          <a:noFill/>
        </p:spPr>
        <p:txBody>
          <a:bodyPr wrap="square" rtlCol="0">
            <a:spAutoFit/>
          </a:bodyPr>
          <a:lstStyle/>
          <a:p>
            <a:r>
              <a:rPr lang="en-US" sz="2800" dirty="0">
                <a:solidFill>
                  <a:schemeClr val="accent6">
                    <a:lumMod val="20000"/>
                    <a:lumOff val="80000"/>
                  </a:schemeClr>
                </a:solidFill>
                <a:latin typeface="Times New Roman" panose="02020603050405020304" pitchFamily="18" charset="0"/>
                <a:cs typeface="Times New Roman" panose="02020603050405020304" pitchFamily="18" charset="0"/>
              </a:rPr>
              <a:t> Back Ground Study</a:t>
            </a:r>
            <a:endParaRPr lang="en-US" sz="2800"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77" name="Slide Number Placeholder 76"/>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0" presetClass="entr" presetSubtype="0" fill="hold" grpId="0" nodeType="withEffect" nodePh="1">
                                  <p:stCondLst>
                                    <p:cond delay="0"/>
                                  </p:stCondLst>
                                  <p:endCondLst>
                                    <p:cond evt="begin" delay="0">
                                      <p:tn val="45"/>
                                    </p:cond>
                                  </p:end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500"/>
                                        <p:tgtEl>
                                          <p:spTgt spid="7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500"/>
                                        <p:tgtEl>
                                          <p:spTgt spid="7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57" grpId="0"/>
      <p:bldP spid="63" grpId="0"/>
      <p:bldP spid="64" grpId="0"/>
      <p:bldP spid="65" grpId="0"/>
      <p:bldP spid="66" grpId="0"/>
      <p:bldP spid="67" grpId="0"/>
      <p:bldP spid="69" grpId="0"/>
      <p:bldP spid="70" grpId="0"/>
      <p:bldP spid="71" grpId="0"/>
      <p:bldP spid="72" grpId="0"/>
      <p:bldP spid="74" grpId="0"/>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848139"/>
          </a:xfrm>
        </p:spPr>
        <p:txBody>
          <a:bodyPr>
            <a:normAutofit/>
          </a:bodyPr>
          <a:lstStyle/>
          <a:p>
            <a:r>
              <a:rPr lang="en-US" dirty="0">
                <a:solidFill>
                  <a:schemeClr val="accent6">
                    <a:lumMod val="20000"/>
                    <a:lumOff val="80000"/>
                  </a:schemeClr>
                </a:solidFill>
                <a:latin typeface="Times New Roman" panose="02020603050405020304" pitchFamily="18" charset="0"/>
                <a:cs typeface="Times New Roman" panose="02020603050405020304" pitchFamily="18" charset="0"/>
              </a:rPr>
              <a:t>Introduction</a:t>
            </a:r>
            <a:endParaRPr lang="en-US" dirty="0"/>
          </a:p>
        </p:txBody>
      </p:sp>
      <p:sp>
        <p:nvSpPr>
          <p:cNvPr id="4" name="TextBox 3"/>
          <p:cNvSpPr txBox="1"/>
          <p:nvPr/>
        </p:nvSpPr>
        <p:spPr>
          <a:xfrm>
            <a:off x="675861" y="1815548"/>
            <a:ext cx="10760765" cy="3693319"/>
          </a:xfrm>
          <a:prstGeom prst="rect">
            <a:avLst/>
          </a:prstGeom>
          <a:noFill/>
        </p:spPr>
        <p:txBody>
          <a:bodyPr wrap="square" rtlCol="0">
            <a:spAutoFit/>
          </a:bodyPr>
          <a:lstStyle/>
          <a:p>
            <a:pPr marL="285750" indent="-285750" algn="just">
              <a:buFont typeface="Wingdings" panose="05000000000000000000" pitchFamily="2" charset="2"/>
              <a:buChar char="v"/>
            </a:pPr>
            <a:endParaRPr lang="en-US" sz="1800" b="0" i="0" u="none" strike="noStrike" dirty="0">
              <a:effectLst/>
              <a:latin typeface="Arial" panose="020B0604020202020204" pitchFamily="34" charset="0"/>
            </a:endParaRPr>
          </a:p>
          <a:p>
            <a:pPr marL="285750" indent="-285750" algn="just">
              <a:buFont typeface="Wingdings" panose="05000000000000000000" pitchFamily="2" charset="2"/>
              <a:buChar char="v"/>
            </a:pPr>
            <a:endParaRPr lang="en-US" dirty="0">
              <a:latin typeface="Arial" panose="020B0604020202020204" pitchFamily="34" charset="0"/>
            </a:endParaRPr>
          </a:p>
          <a:p>
            <a:pPr marL="285750" indent="-285750" algn="just">
              <a:buFont typeface="Wingdings" panose="05000000000000000000" pitchFamily="2" charset="2"/>
              <a:buChar char="v"/>
            </a:pPr>
            <a:r>
              <a:rPr lang="en-US" sz="1800" b="0" i="0" u="none" strike="noStrike" dirty="0">
                <a:effectLst/>
                <a:latin typeface="Arial" panose="020B0604020202020204" pitchFamily="34" charset="0"/>
              </a:rPr>
              <a:t>A stock data set contains numerous precise terms that are difficult for an individual to comprehend when considering stock market expenditures.</a:t>
            </a:r>
            <a:endParaRPr lang="en-US" sz="1800" b="0" i="0" u="none" strike="noStrike" dirty="0">
              <a:effectLst/>
              <a:latin typeface="Arial" panose="020B0604020202020204" pitchFamily="34" charset="0"/>
            </a:endParaRPr>
          </a:p>
          <a:p>
            <a:pPr algn="just"/>
            <a:endParaRPr lang="en-US" dirty="0"/>
          </a:p>
          <a:p>
            <a:pPr marL="285750" indent="-285750" algn="just">
              <a:buFont typeface="Wingdings" panose="05000000000000000000" pitchFamily="2" charset="2"/>
              <a:buChar char="v"/>
            </a:pPr>
            <a:endParaRPr lang="en-US" dirty="0"/>
          </a:p>
          <a:p>
            <a:pPr marL="285750" indent="-285750" algn="just">
              <a:buFont typeface="Wingdings" panose="05000000000000000000" pitchFamily="2" charset="2"/>
              <a:buChar char="v"/>
            </a:pPr>
            <a:r>
              <a:rPr lang="en-US" dirty="0"/>
              <a:t>A time series is an accumulation of analyses of data items over a specific time period. </a:t>
            </a:r>
            <a:endParaRPr lang="en-US" dirty="0"/>
          </a:p>
          <a:p>
            <a:pPr algn="just"/>
            <a:endParaRPr lang="en-US" dirty="0"/>
          </a:p>
          <a:p>
            <a:pPr algn="just"/>
            <a:endParaRPr lang="en-US" dirty="0"/>
          </a:p>
          <a:p>
            <a:pPr marL="285750" indent="-285750" algn="just">
              <a:buFont typeface="Wingdings" panose="05000000000000000000" pitchFamily="2" charset="2"/>
              <a:buChar char="v"/>
            </a:pPr>
            <a:r>
              <a:rPr lang="en-US" dirty="0"/>
              <a:t>Stock Market Prediction is an example of time-series forecasting that promptly examines previous data and estimates future data values.</a:t>
            </a:r>
            <a:endParaRPr lang="en-US" dirty="0"/>
          </a:p>
          <a:p>
            <a:pPr algn="just"/>
            <a:endParaRPr lang="en-US" dirty="0"/>
          </a:p>
          <a:p>
            <a:pPr marL="285750" indent="-285750" algn="just">
              <a:buFont typeface="Wingdings" panose="05000000000000000000" pitchFamily="2" charset="2"/>
              <a:buChar char="v"/>
            </a:pP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78296"/>
            <a:ext cx="10353762" cy="583095"/>
          </a:xfrm>
        </p:spPr>
        <p:txBody>
          <a:bodyPr>
            <a:noAutofit/>
          </a:bodyPr>
          <a:lstStyle/>
          <a:p>
            <a:r>
              <a:rPr lang="en-US" dirty="0">
                <a:solidFill>
                  <a:schemeClr val="accent6">
                    <a:lumMod val="20000"/>
                    <a:lumOff val="80000"/>
                  </a:schemeClr>
                </a:solidFill>
                <a:latin typeface="Times New Roman" panose="02020603050405020304" pitchFamily="18" charset="0"/>
                <a:cs typeface="Times New Roman" panose="02020603050405020304" pitchFamily="18" charset="0"/>
              </a:rPr>
              <a:t>Related Works</a:t>
            </a:r>
            <a:endParaRPr lang="en-US" dirty="0"/>
          </a:p>
        </p:txBody>
      </p:sp>
      <p:graphicFrame>
        <p:nvGraphicFramePr>
          <p:cNvPr id="4" name="Table 4"/>
          <p:cNvGraphicFramePr>
            <a:graphicFrameLocks noGrp="1"/>
          </p:cNvGraphicFramePr>
          <p:nvPr/>
        </p:nvGraphicFramePr>
        <p:xfrm>
          <a:off x="1023770" y="1137684"/>
          <a:ext cx="9867013" cy="4907795"/>
        </p:xfrm>
        <a:graphic>
          <a:graphicData uri="http://schemas.openxmlformats.org/drawingml/2006/table">
            <a:tbl>
              <a:tblPr firstRow="1" bandRow="1">
                <a:tableStyleId>{5940675A-B579-460E-94D1-54222C63F5DA}</a:tableStyleId>
              </a:tblPr>
              <a:tblGrid>
                <a:gridCol w="696629"/>
                <a:gridCol w="1804385"/>
                <a:gridCol w="1039833"/>
                <a:gridCol w="3037160"/>
                <a:gridCol w="1644503"/>
                <a:gridCol w="1644503"/>
              </a:tblGrid>
              <a:tr h="854145">
                <a:tc>
                  <a:txBody>
                    <a:bodyPr/>
                    <a:lstStyle/>
                    <a:p>
                      <a:pPr algn="ctr"/>
                      <a:r>
                        <a:rPr lang="en-US" sz="2000" b="1" dirty="0">
                          <a:solidFill>
                            <a:schemeClr val="accent6"/>
                          </a:solidFill>
                          <a:latin typeface="Times New Roman" panose="02020603050405020304" pitchFamily="18" charset="0"/>
                          <a:cs typeface="Times New Roman" panose="02020603050405020304" pitchFamily="18" charset="0"/>
                        </a:rPr>
                        <a:t>SL</a:t>
                      </a:r>
                      <a:endParaRPr lang="en-US" sz="2000" b="1" dirty="0">
                        <a:solidFill>
                          <a:schemeClr val="accent6"/>
                        </a:solidFill>
                        <a:latin typeface="Times New Roman" panose="02020603050405020304" pitchFamily="18" charset="0"/>
                        <a:cs typeface="Times New Roman" panose="02020603050405020304" pitchFamily="18" charset="0"/>
                      </a:endParaRPr>
                    </a:p>
                  </a:txBody>
                  <a:tcPr/>
                </a:tc>
                <a:tc>
                  <a:txBody>
                    <a:bodyPr/>
                    <a:lstStyle/>
                    <a:p>
                      <a:pPr algn="ctr"/>
                      <a:r>
                        <a:rPr lang="en-US" sz="2000" b="1" dirty="0">
                          <a:solidFill>
                            <a:schemeClr val="accent6"/>
                          </a:solidFill>
                          <a:latin typeface="Times New Roman" panose="02020603050405020304" pitchFamily="18" charset="0"/>
                          <a:cs typeface="Times New Roman" panose="02020603050405020304" pitchFamily="18" charset="0"/>
                        </a:rPr>
                        <a:t>Paper Title </a:t>
                      </a:r>
                      <a:endParaRPr lang="en-US" sz="2000" b="1" dirty="0">
                        <a:solidFill>
                          <a:schemeClr val="accent6"/>
                        </a:solidFill>
                        <a:latin typeface="Times New Roman" panose="02020603050405020304" pitchFamily="18" charset="0"/>
                        <a:cs typeface="Times New Roman" panose="02020603050405020304" pitchFamily="18" charset="0"/>
                      </a:endParaRPr>
                    </a:p>
                  </a:txBody>
                  <a:tcPr/>
                </a:tc>
                <a:tc>
                  <a:txBody>
                    <a:bodyPr/>
                    <a:lstStyle/>
                    <a:p>
                      <a:pPr algn="ctr"/>
                      <a:r>
                        <a:rPr lang="en-US" sz="2000" b="1" dirty="0">
                          <a:solidFill>
                            <a:schemeClr val="accent6"/>
                          </a:solidFill>
                          <a:latin typeface="Times New Roman" panose="02020603050405020304" pitchFamily="18" charset="0"/>
                          <a:cs typeface="Times New Roman" panose="02020603050405020304" pitchFamily="18" charset="0"/>
                        </a:rPr>
                        <a:t>Author</a:t>
                      </a:r>
                      <a:endParaRPr lang="en-US" sz="2000" b="1" dirty="0">
                        <a:solidFill>
                          <a:schemeClr val="accent6"/>
                        </a:solidFill>
                        <a:latin typeface="Times New Roman" panose="02020603050405020304" pitchFamily="18" charset="0"/>
                        <a:cs typeface="Times New Roman" panose="02020603050405020304" pitchFamily="18" charset="0"/>
                      </a:endParaRPr>
                    </a:p>
                  </a:txBody>
                  <a:tcPr/>
                </a:tc>
                <a:tc>
                  <a:txBody>
                    <a:bodyPr/>
                    <a:lstStyle/>
                    <a:p>
                      <a:pPr algn="ctr"/>
                      <a:r>
                        <a:rPr lang="en-US" sz="2000" b="1" dirty="0">
                          <a:solidFill>
                            <a:schemeClr val="accent6"/>
                          </a:solidFill>
                          <a:latin typeface="Times New Roman" panose="02020603050405020304" pitchFamily="18" charset="0"/>
                          <a:cs typeface="Times New Roman" panose="02020603050405020304" pitchFamily="18" charset="0"/>
                        </a:rPr>
                        <a:t>Datasets</a:t>
                      </a:r>
                      <a:endParaRPr lang="en-US" sz="2000" b="1" dirty="0">
                        <a:solidFill>
                          <a:schemeClr val="accent6"/>
                        </a:solidFill>
                        <a:latin typeface="Times New Roman" panose="02020603050405020304" pitchFamily="18" charset="0"/>
                        <a:cs typeface="Times New Roman" panose="02020603050405020304" pitchFamily="18" charset="0"/>
                      </a:endParaRPr>
                    </a:p>
                  </a:txBody>
                  <a:tcPr/>
                </a:tc>
                <a:tc>
                  <a:txBody>
                    <a:bodyPr/>
                    <a:lstStyle/>
                    <a:p>
                      <a:pPr algn="ctr"/>
                      <a:r>
                        <a:rPr lang="en-US" sz="2000" b="1" dirty="0">
                          <a:solidFill>
                            <a:schemeClr val="accent6"/>
                          </a:solidFill>
                          <a:latin typeface="Times New Roman" panose="02020603050405020304" pitchFamily="18" charset="0"/>
                          <a:cs typeface="Times New Roman" panose="02020603050405020304" pitchFamily="18" charset="0"/>
                        </a:rPr>
                        <a:t>Models</a:t>
                      </a:r>
                      <a:endParaRPr lang="en-US" sz="2000" b="1" dirty="0">
                        <a:solidFill>
                          <a:schemeClr val="accent6"/>
                        </a:solidFill>
                        <a:latin typeface="Times New Roman" panose="02020603050405020304" pitchFamily="18" charset="0"/>
                        <a:cs typeface="Times New Roman" panose="02020603050405020304" pitchFamily="18" charset="0"/>
                      </a:endParaRPr>
                    </a:p>
                  </a:txBody>
                  <a:tcPr/>
                </a:tc>
                <a:tc>
                  <a:txBody>
                    <a:bodyPr/>
                    <a:lstStyle/>
                    <a:p>
                      <a:pPr algn="ctr"/>
                      <a:r>
                        <a:rPr lang="en-US" sz="2000" b="1" dirty="0">
                          <a:solidFill>
                            <a:schemeClr val="accent6"/>
                          </a:solidFill>
                          <a:latin typeface="Times New Roman" panose="02020603050405020304" pitchFamily="18" charset="0"/>
                          <a:cs typeface="Times New Roman" panose="02020603050405020304" pitchFamily="18" charset="0"/>
                        </a:rPr>
                        <a:t>Accuracy</a:t>
                      </a:r>
                      <a:endParaRPr lang="en-US" sz="2000" b="1" dirty="0">
                        <a:solidFill>
                          <a:schemeClr val="accent6"/>
                        </a:solidFill>
                        <a:latin typeface="Times New Roman" panose="02020603050405020304" pitchFamily="18" charset="0"/>
                        <a:cs typeface="Times New Roman" panose="02020603050405020304" pitchFamily="18" charset="0"/>
                      </a:endParaRPr>
                    </a:p>
                  </a:txBody>
                  <a:tcPr/>
                </a:tc>
              </a:tr>
              <a:tr h="2316290">
                <a:tc>
                  <a:txBody>
                    <a:bodyPr/>
                    <a:lstStyle/>
                    <a:p>
                      <a:pPr algn="ctr"/>
                      <a:r>
                        <a:rPr lang="en-US" dirty="0">
                          <a:latin typeface="Times New Roman" panose="02020603050405020304" pitchFamily="18" charset="0"/>
                          <a:cs typeface="Times New Roman" panose="02020603050405020304" pitchFamily="18" charset="0"/>
                        </a:rPr>
                        <a:t>01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Prediction of stock price based on LSTM.</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D. Wei</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300 indexes of representative relevance for China’s stock market for the dataset, which included six parameters such as trading date, opening price, closing price, lowest price, maximum price, and daily volume of the stock</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LSTM</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95.70% accuracy on the training dataset and 80% on the test dataset.</a:t>
                      </a:r>
                      <a:endParaRPr lang="en-US" dirty="0">
                        <a:latin typeface="Times New Roman" panose="02020603050405020304" pitchFamily="18" charset="0"/>
                        <a:cs typeface="Times New Roman" panose="02020603050405020304" pitchFamily="18" charset="0"/>
                      </a:endParaRPr>
                    </a:p>
                  </a:txBody>
                  <a:tcPr/>
                </a:tc>
              </a:tr>
              <a:tr h="1692945">
                <a:tc>
                  <a:txBody>
                    <a:bodyPr/>
                    <a:lstStyle/>
                    <a:p>
                      <a:pPr algn="ctr"/>
                      <a:r>
                        <a:rPr lang="en-US" dirty="0">
                          <a:latin typeface="Times New Roman" panose="02020603050405020304" pitchFamily="18" charset="0"/>
                          <a:cs typeface="Times New Roman" panose="02020603050405020304" pitchFamily="18" charset="0"/>
                        </a:rPr>
                        <a:t>02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Applying long short term memory neural networks for predicting stock closing price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 Gao, Y. Chai, and Y. Liu</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trading data from Yahoo Finance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LSTM</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LSTM model performs better result for predictive experiments. </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7" name="Slide Number Placeholder 6"/>
          <p:cNvSpPr>
            <a:spLocks noGrp="1"/>
          </p:cNvSpPr>
          <p:nvPr>
            <p:ph type="sldNum" sz="quarter" idx="12"/>
          </p:nvPr>
        </p:nvSpPr>
        <p:spPr>
          <a:xfrm>
            <a:off x="10662867" y="6104141"/>
            <a:ext cx="753545" cy="365125"/>
          </a:xfrm>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78296"/>
            <a:ext cx="10353762" cy="788505"/>
          </a:xfrm>
        </p:spPr>
        <p:txBody>
          <a:bodyPr/>
          <a:lstStyle/>
          <a:p>
            <a:r>
              <a:rPr lang="en-US" dirty="0">
                <a:solidFill>
                  <a:schemeClr val="accent6">
                    <a:lumMod val="20000"/>
                    <a:lumOff val="80000"/>
                  </a:schemeClr>
                </a:solidFill>
                <a:latin typeface="Times New Roman" panose="02020603050405020304" pitchFamily="18" charset="0"/>
                <a:cs typeface="Times New Roman" panose="02020603050405020304" pitchFamily="18" charset="0"/>
              </a:rPr>
              <a:t>Related Works(Cont..)</a:t>
            </a:r>
            <a:endParaRPr lang="en-US" dirty="0"/>
          </a:p>
        </p:txBody>
      </p:sp>
      <p:graphicFrame>
        <p:nvGraphicFramePr>
          <p:cNvPr id="4" name="Table 4"/>
          <p:cNvGraphicFramePr>
            <a:graphicFrameLocks noGrp="1"/>
          </p:cNvGraphicFramePr>
          <p:nvPr/>
        </p:nvGraphicFramePr>
        <p:xfrm>
          <a:off x="1127052" y="1413013"/>
          <a:ext cx="9743547" cy="4653869"/>
        </p:xfrm>
        <a:graphic>
          <a:graphicData uri="http://schemas.openxmlformats.org/drawingml/2006/table">
            <a:tbl>
              <a:tblPr firstRow="1" bandRow="1">
                <a:tableStyleId>{5940675A-B579-460E-94D1-54222C63F5DA}</a:tableStyleId>
              </a:tblPr>
              <a:tblGrid>
                <a:gridCol w="813208"/>
                <a:gridCol w="2242493"/>
                <a:gridCol w="1292284"/>
                <a:gridCol w="1342962"/>
                <a:gridCol w="2625139"/>
                <a:gridCol w="1427461"/>
              </a:tblGrid>
              <a:tr h="686825">
                <a:tc>
                  <a:txBody>
                    <a:bodyPr/>
                    <a:lstStyle/>
                    <a:p>
                      <a:r>
                        <a:rPr lang="en-US" sz="2000" b="1" dirty="0">
                          <a:solidFill>
                            <a:srgbClr val="00B0F0"/>
                          </a:solidFill>
                          <a:latin typeface="Times New Roman" panose="02020603050405020304" pitchFamily="18" charset="0"/>
                          <a:cs typeface="Times New Roman" panose="02020603050405020304" pitchFamily="18" charset="0"/>
                        </a:rPr>
                        <a:t>Serial No</a:t>
                      </a:r>
                      <a:endParaRPr lang="en-US" sz="2000" b="1" dirty="0">
                        <a:solidFill>
                          <a:srgbClr val="00B0F0"/>
                        </a:solidFill>
                        <a:latin typeface="Times New Roman" panose="02020603050405020304" pitchFamily="18" charset="0"/>
                        <a:cs typeface="Times New Roman" panose="02020603050405020304" pitchFamily="18" charset="0"/>
                      </a:endParaRPr>
                    </a:p>
                  </a:txBody>
                  <a:tcPr/>
                </a:tc>
                <a:tc>
                  <a:txBody>
                    <a:bodyPr/>
                    <a:lstStyle/>
                    <a:p>
                      <a:r>
                        <a:rPr lang="en-US" sz="2000" b="1" dirty="0">
                          <a:solidFill>
                            <a:srgbClr val="00B0F0"/>
                          </a:solidFill>
                          <a:latin typeface="Times New Roman" panose="02020603050405020304" pitchFamily="18" charset="0"/>
                          <a:cs typeface="Times New Roman" panose="02020603050405020304" pitchFamily="18" charset="0"/>
                        </a:rPr>
                        <a:t>Paper Title </a:t>
                      </a:r>
                      <a:endParaRPr lang="en-US" sz="2000" b="1" dirty="0">
                        <a:solidFill>
                          <a:srgbClr val="00B0F0"/>
                        </a:solidFill>
                        <a:latin typeface="Times New Roman" panose="02020603050405020304" pitchFamily="18" charset="0"/>
                        <a:cs typeface="Times New Roman" panose="02020603050405020304" pitchFamily="18" charset="0"/>
                      </a:endParaRPr>
                    </a:p>
                  </a:txBody>
                  <a:tcPr/>
                </a:tc>
                <a:tc>
                  <a:txBody>
                    <a:bodyPr/>
                    <a:lstStyle/>
                    <a:p>
                      <a:r>
                        <a:rPr lang="en-US" sz="2000" b="1" dirty="0">
                          <a:solidFill>
                            <a:srgbClr val="00B0F0"/>
                          </a:solidFill>
                          <a:latin typeface="Times New Roman" panose="02020603050405020304" pitchFamily="18" charset="0"/>
                          <a:cs typeface="Times New Roman" panose="02020603050405020304" pitchFamily="18" charset="0"/>
                        </a:rPr>
                        <a:t>Author</a:t>
                      </a:r>
                      <a:endParaRPr lang="en-US" sz="2000" b="1" dirty="0">
                        <a:solidFill>
                          <a:srgbClr val="00B0F0"/>
                        </a:solidFill>
                        <a:latin typeface="Times New Roman" panose="02020603050405020304" pitchFamily="18" charset="0"/>
                        <a:cs typeface="Times New Roman" panose="02020603050405020304" pitchFamily="18" charset="0"/>
                      </a:endParaRPr>
                    </a:p>
                  </a:txBody>
                  <a:tcPr/>
                </a:tc>
                <a:tc>
                  <a:txBody>
                    <a:bodyPr/>
                    <a:lstStyle/>
                    <a:p>
                      <a:r>
                        <a:rPr lang="en-US" sz="2000" b="1" dirty="0">
                          <a:solidFill>
                            <a:srgbClr val="00B0F0"/>
                          </a:solidFill>
                          <a:latin typeface="Times New Roman" panose="02020603050405020304" pitchFamily="18" charset="0"/>
                          <a:cs typeface="Times New Roman" panose="02020603050405020304" pitchFamily="18" charset="0"/>
                        </a:rPr>
                        <a:t>Datasets</a:t>
                      </a:r>
                      <a:endParaRPr lang="en-US" sz="2000" b="1" dirty="0">
                        <a:solidFill>
                          <a:srgbClr val="00B0F0"/>
                        </a:solidFill>
                        <a:latin typeface="Times New Roman" panose="02020603050405020304" pitchFamily="18" charset="0"/>
                        <a:cs typeface="Times New Roman" panose="02020603050405020304" pitchFamily="18" charset="0"/>
                      </a:endParaRPr>
                    </a:p>
                  </a:txBody>
                  <a:tcPr/>
                </a:tc>
                <a:tc>
                  <a:txBody>
                    <a:bodyPr/>
                    <a:lstStyle/>
                    <a:p>
                      <a:r>
                        <a:rPr lang="en-US" sz="2000" b="1" dirty="0">
                          <a:solidFill>
                            <a:srgbClr val="00B0F0"/>
                          </a:solidFill>
                          <a:latin typeface="Times New Roman" panose="02020603050405020304" pitchFamily="18" charset="0"/>
                          <a:cs typeface="Times New Roman" panose="02020603050405020304" pitchFamily="18" charset="0"/>
                        </a:rPr>
                        <a:t>Models</a:t>
                      </a:r>
                      <a:endParaRPr lang="en-US" sz="2000" b="1" dirty="0">
                        <a:solidFill>
                          <a:srgbClr val="00B0F0"/>
                        </a:solidFill>
                        <a:latin typeface="Times New Roman" panose="02020603050405020304" pitchFamily="18" charset="0"/>
                        <a:cs typeface="Times New Roman" panose="02020603050405020304" pitchFamily="18" charset="0"/>
                      </a:endParaRPr>
                    </a:p>
                  </a:txBody>
                  <a:tcPr/>
                </a:tc>
                <a:tc>
                  <a:txBody>
                    <a:bodyPr/>
                    <a:lstStyle/>
                    <a:p>
                      <a:r>
                        <a:rPr lang="en-US" sz="2000" b="1" dirty="0">
                          <a:solidFill>
                            <a:srgbClr val="00B0F0"/>
                          </a:solidFill>
                          <a:latin typeface="Times New Roman" panose="02020603050405020304" pitchFamily="18" charset="0"/>
                          <a:cs typeface="Times New Roman" panose="02020603050405020304" pitchFamily="18" charset="0"/>
                        </a:rPr>
                        <a:t>Accuracy</a:t>
                      </a:r>
                      <a:endParaRPr lang="en-US" sz="2000" b="1" dirty="0">
                        <a:solidFill>
                          <a:srgbClr val="00B0F0"/>
                        </a:solidFill>
                        <a:latin typeface="Times New Roman" panose="02020603050405020304" pitchFamily="18" charset="0"/>
                        <a:cs typeface="Times New Roman" panose="02020603050405020304" pitchFamily="18" charset="0"/>
                      </a:endParaRPr>
                    </a:p>
                  </a:txBody>
                  <a:tcPr/>
                </a:tc>
              </a:tr>
              <a:tr h="2508403">
                <a:tc>
                  <a:txBody>
                    <a:bodyPr/>
                    <a:lstStyle/>
                    <a:p>
                      <a:pPr algn="ctr"/>
                      <a:r>
                        <a:rPr lang="en-US" dirty="0">
                          <a:latin typeface="Times New Roman" panose="02020603050405020304" pitchFamily="18" charset="0"/>
                          <a:cs typeface="Times New Roman" panose="02020603050405020304" pitchFamily="18" charset="0"/>
                        </a:rPr>
                        <a:t>03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Stock price prediction using </a:t>
                      </a:r>
                      <a:r>
                        <a:rPr lang="en-US" dirty="0" err="1">
                          <a:latin typeface="Times New Roman" panose="02020603050405020304" pitchFamily="18" charset="0"/>
                          <a:cs typeface="Times New Roman" panose="02020603050405020304" pitchFamily="18" charset="0"/>
                        </a:rPr>
                        <a:t>lstm</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svr</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G. </a:t>
                      </a:r>
                      <a:r>
                        <a:rPr lang="en-US" dirty="0" err="1">
                          <a:latin typeface="Times New Roman" panose="02020603050405020304" pitchFamily="18" charset="0"/>
                          <a:cs typeface="Times New Roman" panose="02020603050405020304" pitchFamily="18" charset="0"/>
                        </a:rPr>
                        <a:t>Bathla</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The NYSE, NSE, NASDAQ, Dow Jones Industrial Average, and S &amp; P 500 stock indexes</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Linear Regression, Support Vector Machines, LSTM, CNN, RBM, ANN, ARIMA (Auto Regressive Integrated Moving Average), and standard machine learning approaches'</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92%</a:t>
                      </a:r>
                      <a:endParaRPr lang="en-US" dirty="0">
                        <a:latin typeface="Times New Roman" panose="02020603050405020304" pitchFamily="18" charset="0"/>
                        <a:cs typeface="Times New Roman" panose="02020603050405020304" pitchFamily="18" charset="0"/>
                      </a:endParaRPr>
                    </a:p>
                  </a:txBody>
                  <a:tcPr/>
                </a:tc>
              </a:tr>
              <a:tr h="1392509">
                <a:tc>
                  <a:txBody>
                    <a:bodyPr/>
                    <a:lstStyle/>
                    <a:p>
                      <a:pPr algn="ctr"/>
                      <a:r>
                        <a:rPr lang="en-US" dirty="0">
                          <a:latin typeface="Times New Roman" panose="02020603050405020304" pitchFamily="18" charset="0"/>
                          <a:cs typeface="Times New Roman" panose="02020603050405020304" pitchFamily="18" charset="0"/>
                        </a:rPr>
                        <a:t>04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Stock market prediction using LSTM recurrent neural network.</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 </a:t>
                      </a:r>
                      <a:r>
                        <a:rPr lang="en-US" dirty="0" err="1">
                          <a:latin typeface="Times New Roman" panose="02020603050405020304" pitchFamily="18" charset="0"/>
                          <a:cs typeface="Times New Roman" panose="02020603050405020304" pitchFamily="18" charset="0"/>
                        </a:rPr>
                        <a:t>Moghar</a:t>
                      </a:r>
                      <a:r>
                        <a:rPr lang="en-US" dirty="0">
                          <a:latin typeface="Times New Roman" panose="02020603050405020304" pitchFamily="18" charset="0"/>
                          <a:cs typeface="Times New Roman" panose="02020603050405020304" pitchFamily="18" charset="0"/>
                        </a:rPr>
                        <a:t> and M. </a:t>
                      </a:r>
                      <a:r>
                        <a:rPr lang="en-US" dirty="0" err="1">
                          <a:latin typeface="Times New Roman" panose="02020603050405020304" pitchFamily="18" charset="0"/>
                          <a:cs typeface="Times New Roman" panose="02020603050405020304" pitchFamily="18" charset="0"/>
                        </a:rPr>
                        <a:t>Hamiche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GOOGL and NKE assets.</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LSTM , RNN</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gives better accuracy.</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5" name="Slide Number Placeholder 4"/>
          <p:cNvSpPr>
            <a:spLocks noGrp="1"/>
          </p:cNvSpPr>
          <p:nvPr>
            <p:ph type="sldNum" sz="quarter" idx="12"/>
          </p:nvPr>
        </p:nvSpPr>
        <p:spPr>
          <a:xfrm>
            <a:off x="10688175" y="6066882"/>
            <a:ext cx="753545" cy="365125"/>
          </a:xfrm>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78296"/>
            <a:ext cx="10353762" cy="742121"/>
          </a:xfrm>
        </p:spPr>
        <p:txBody>
          <a:bodyPr/>
          <a:lstStyle/>
          <a:p>
            <a:r>
              <a:rPr lang="en-US" dirty="0">
                <a:latin typeface="Times New Roman" panose="02020603050405020304" pitchFamily="18" charset="0"/>
                <a:cs typeface="Times New Roman" panose="02020603050405020304" pitchFamily="18" charset="0"/>
              </a:rPr>
              <a:t>Data Set</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4070" y="1444487"/>
            <a:ext cx="9952382" cy="1477328"/>
          </a:xfrm>
          <a:prstGeom prst="rect">
            <a:avLst/>
          </a:prstGeom>
          <a:noFill/>
        </p:spPr>
        <p:txBody>
          <a:bodyPr wrap="square" rtlCol="0">
            <a:spAutoFit/>
          </a:bodyPr>
          <a:lstStyle/>
          <a:p>
            <a:pPr marL="285750" indent="-285750">
              <a:buFont typeface="Wingdings" panose="05000000000000000000" pitchFamily="2" charset="2"/>
              <a:buChar char="§"/>
            </a:pPr>
            <a:r>
              <a:rPr lang="en-US" dirty="0"/>
              <a:t>The dataset is collected from Kaggle, which is a machine learning community platform.</a:t>
            </a:r>
            <a:endParaRPr lang="en-US" dirty="0"/>
          </a:p>
          <a:p>
            <a:pPr marL="285750" indent="-285750">
              <a:buFont typeface="Wingdings" panose="05000000000000000000" pitchFamily="2" charset="2"/>
              <a:buChar char="§"/>
            </a:pPr>
            <a:r>
              <a:rPr lang="en-US" dirty="0"/>
              <a:t>We will use the 2022 Microsoft Corporation Stock dataset which is consisting of 9166 data.</a:t>
            </a:r>
            <a:endParaRPr lang="en-US" dirty="0"/>
          </a:p>
          <a:p>
            <a:r>
              <a:rPr lang="en-US" dirty="0"/>
              <a:t> </a:t>
            </a:r>
            <a:endParaRPr lang="en-US" dirty="0"/>
          </a:p>
          <a:p>
            <a:r>
              <a:rPr lang="en-US" dirty="0"/>
              <a:t>The dataset contains 7 features:</a:t>
            </a:r>
            <a:endParaRPr lang="en-US" dirty="0"/>
          </a:p>
          <a:p>
            <a:endParaRPr lang="en-US" dirty="0"/>
          </a:p>
        </p:txBody>
      </p:sp>
      <p:sp>
        <p:nvSpPr>
          <p:cNvPr id="5" name="TextBox 4"/>
          <p:cNvSpPr txBox="1"/>
          <p:nvPr/>
        </p:nvSpPr>
        <p:spPr>
          <a:xfrm>
            <a:off x="424070" y="2921815"/>
            <a:ext cx="8070574" cy="2031325"/>
          </a:xfrm>
          <a:prstGeom prst="rect">
            <a:avLst/>
          </a:prstGeom>
          <a:noFill/>
        </p:spPr>
        <p:txBody>
          <a:bodyPr wrap="square" rtlCol="0">
            <a:spAutoFit/>
          </a:bodyPr>
          <a:lstStyle/>
          <a:p>
            <a:pPr marL="342900" indent="-342900">
              <a:buFont typeface="+mj-lt"/>
              <a:buAutoNum type="arabicPeriod"/>
            </a:pPr>
            <a:r>
              <a:rPr lang="en-US" dirty="0"/>
              <a:t>Date.</a:t>
            </a:r>
            <a:endParaRPr lang="en-US" dirty="0"/>
          </a:p>
          <a:p>
            <a:pPr marL="342900" indent="-342900">
              <a:buFont typeface="+mj-lt"/>
              <a:buAutoNum type="arabicPeriod"/>
            </a:pPr>
            <a:r>
              <a:rPr lang="en-US" dirty="0"/>
              <a:t>High.</a:t>
            </a:r>
            <a:endParaRPr lang="en-US" dirty="0"/>
          </a:p>
          <a:p>
            <a:pPr marL="342900" indent="-342900">
              <a:buFont typeface="+mj-lt"/>
              <a:buAutoNum type="arabicPeriod"/>
            </a:pPr>
            <a:r>
              <a:rPr lang="en-US" dirty="0"/>
              <a:t>Low.</a:t>
            </a:r>
            <a:endParaRPr lang="en-US" dirty="0"/>
          </a:p>
          <a:p>
            <a:pPr marL="342900" indent="-342900">
              <a:buFont typeface="+mj-lt"/>
              <a:buAutoNum type="arabicPeriod"/>
            </a:pPr>
            <a:r>
              <a:rPr lang="en-US" dirty="0"/>
              <a:t>Opening price.</a:t>
            </a:r>
            <a:endParaRPr lang="en-US" dirty="0"/>
          </a:p>
          <a:p>
            <a:pPr marL="342900" indent="-342900">
              <a:buFont typeface="+mj-lt"/>
              <a:buAutoNum type="arabicPeriod"/>
            </a:pPr>
            <a:r>
              <a:rPr lang="en-US" dirty="0"/>
              <a:t>Closing price.</a:t>
            </a:r>
            <a:endParaRPr lang="en-US" dirty="0"/>
          </a:p>
          <a:p>
            <a:pPr marL="342900" indent="-342900">
              <a:buFont typeface="+mj-lt"/>
              <a:buAutoNum type="arabicPeriod"/>
            </a:pPr>
            <a:r>
              <a:rPr lang="en-US" dirty="0"/>
              <a:t>Adj close</a:t>
            </a:r>
            <a:endParaRPr lang="en-US" dirty="0"/>
          </a:p>
          <a:p>
            <a:pPr marL="342900" indent="-342900">
              <a:buFont typeface="+mj-lt"/>
              <a:buAutoNum type="arabicPeriod"/>
            </a:pPr>
            <a:r>
              <a:rPr lang="en-US" dirty="0"/>
              <a:t>Volume.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65044"/>
            <a:ext cx="10353762" cy="821634"/>
          </a:xfrm>
        </p:spPr>
        <p:txBody>
          <a:bodyPr/>
          <a:lstStyle/>
          <a:p>
            <a:r>
              <a:rPr lang="en-US" dirty="0">
                <a:latin typeface="Times New Roman" panose="02020603050405020304" pitchFamily="18" charset="0"/>
                <a:cs typeface="Times New Roman" panose="02020603050405020304" pitchFamily="18" charset="0"/>
              </a:rPr>
              <a:t>Applied Models</a:t>
            </a:r>
            <a:endParaRPr lang="en-US" dirty="0">
              <a:latin typeface="Times New Roman" panose="02020603050405020304" pitchFamily="18" charset="0"/>
              <a:cs typeface="Times New Roman" panose="02020603050405020304" pitchFamily="18" charset="0"/>
            </a:endParaRPr>
          </a:p>
        </p:txBody>
      </p:sp>
      <p:graphicFrame>
        <p:nvGraphicFramePr>
          <p:cNvPr id="7" name="Diagram 6"/>
          <p:cNvGraphicFramePr/>
          <p:nvPr/>
        </p:nvGraphicFramePr>
        <p:xfrm>
          <a:off x="715617" y="1298714"/>
          <a:ext cx="10654748" cy="49496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3494153" y="3617831"/>
            <a:ext cx="4732566" cy="2630569"/>
          </a:xfrm>
          <a:prstGeom prst="rect">
            <a:avLst/>
          </a:prstGeom>
        </p:spPr>
      </p:pic>
      <p:sp>
        <p:nvSpPr>
          <p:cNvPr id="11" name="Slide Number Placeholder 10"/>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543339"/>
          </a:xfrm>
        </p:spPr>
        <p:txBody>
          <a:bodyPr>
            <a:noAutofit/>
          </a:bodyPr>
          <a:lstStyle/>
          <a:p>
            <a:r>
              <a:rPr lang="en-US" dirty="0">
                <a:latin typeface="Times New Roman" panose="02020603050405020304" pitchFamily="18" charset="0"/>
                <a:cs typeface="Times New Roman" panose="02020603050405020304" pitchFamily="18" charset="0"/>
              </a:rPr>
              <a:t>Background</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07469" y="2060712"/>
            <a:ext cx="10814379"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6">
                    <a:lumMod val="60000"/>
                    <a:lumOff val="40000"/>
                  </a:schemeClr>
                </a:solidFill>
              </a:rPr>
              <a:t>Autoregressive Integrated Moving Average (ARIMA)</a:t>
            </a:r>
            <a:endParaRPr lang="en-US" dirty="0">
              <a:solidFill>
                <a:schemeClr val="accent6">
                  <a:lumMod val="60000"/>
                  <a:lumOff val="40000"/>
                </a:schemeClr>
              </a:solidFill>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Ø"/>
            </a:pPr>
            <a:r>
              <a:rPr lang="en-US" dirty="0"/>
              <a:t>It  miles a category of the version that captures a collection of various trendy temporal systems in time collection information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parameters of the ARIMA version are described as </a:t>
            </a:r>
            <a:r>
              <a:rPr lang="en-US" dirty="0" err="1"/>
              <a:t>p,d,q</a:t>
            </a:r>
            <a:r>
              <a:rPr lang="en-US" dirty="0"/>
              <a:t>.</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ARIMA is super healthy to seize ancient trends, seasonality, randomness, and other non-static conduct that people miss.</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z="2000" smtClean="0"/>
            </a:fld>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Integer pillars</Template>
  <TotalTime>0</TotalTime>
  <Words>5556</Words>
  <Application>WPS Presentation</Application>
  <PresentationFormat>Widescreen</PresentationFormat>
  <Paragraphs>340</Paragraphs>
  <Slides>20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SimSun</vt:lpstr>
      <vt:lpstr>Wingdings</vt:lpstr>
      <vt:lpstr>Trebuchet MS</vt:lpstr>
      <vt:lpstr>Wingdings 2</vt:lpstr>
      <vt:lpstr>Arial Nova</vt:lpstr>
      <vt:lpstr>Times New Roman</vt:lpstr>
      <vt:lpstr>Microsoft YaHei</vt:lpstr>
      <vt:lpstr>Arial Unicode MS</vt:lpstr>
      <vt:lpstr>Arial Nova Light</vt:lpstr>
      <vt:lpstr>Calibri</vt:lpstr>
      <vt:lpstr>SlateVTI</vt:lpstr>
      <vt:lpstr>Time Series Analysis for Stock Price Prediction</vt:lpstr>
      <vt:lpstr>PowerPoint 演示文稿</vt:lpstr>
      <vt:lpstr>Table of Contents</vt:lpstr>
      <vt:lpstr>Introduction</vt:lpstr>
      <vt:lpstr>Related Works</vt:lpstr>
      <vt:lpstr>Related Works(Cont..)</vt:lpstr>
      <vt:lpstr>Data Set</vt:lpstr>
      <vt:lpstr>Applied Models</vt:lpstr>
      <vt:lpstr>Background</vt:lpstr>
      <vt:lpstr>Background (cont..)</vt:lpstr>
      <vt:lpstr>Background (Cont..)</vt:lpstr>
      <vt:lpstr>Result Analysis</vt:lpstr>
      <vt:lpstr>Result Analysis</vt:lpstr>
      <vt:lpstr>Result Analysis</vt:lpstr>
      <vt:lpstr>Result Analysis</vt:lpstr>
      <vt:lpstr>Result Analysis</vt:lpstr>
      <vt:lpstr>Result Analysis</vt:lpstr>
      <vt:lpstr>Result Analysis(cont..)</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Analysis for Stock Price Prediction</dc:title>
  <dc:creator>Aysha Shiddika</dc:creator>
  <cp:lastModifiedBy>Hasan Chamok</cp:lastModifiedBy>
  <cp:revision>38</cp:revision>
  <dcterms:created xsi:type="dcterms:W3CDTF">2022-09-06T14:57:00Z</dcterms:created>
  <dcterms:modified xsi:type="dcterms:W3CDTF">2022-09-06T21:37:53Z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EE60716F0DCC4E39B10BF961A918881C</vt:lpwstr>
  </property>
  <property fmtid="{D5CDD505-2E9C-101B-9397-08002B2CF9AE}" pid="4" name="KSOProductBuildVer">
    <vt:lpwstr>1033-11.2.0.11306</vt:lpwstr>
  </property>
</Properties>
</file>